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66" r:id="rId3"/>
    <p:sldMasterId id="2147483671" r:id="rId4"/>
  </p:sldMasterIdLst>
  <p:notesMasterIdLst>
    <p:notesMasterId r:id="rId17"/>
  </p:notesMasterIdLst>
  <p:handoutMasterIdLst>
    <p:handoutMasterId r:id="rId18"/>
  </p:handoutMasterIdLst>
  <p:sldIdLst>
    <p:sldId id="362" r:id="rId5"/>
    <p:sldId id="505" r:id="rId6"/>
    <p:sldId id="506" r:id="rId7"/>
    <p:sldId id="507" r:id="rId8"/>
    <p:sldId id="502" r:id="rId9"/>
    <p:sldId id="469" r:id="rId10"/>
    <p:sldId id="503" r:id="rId11"/>
    <p:sldId id="473" r:id="rId12"/>
    <p:sldId id="470" r:id="rId13"/>
    <p:sldId id="487" r:id="rId14"/>
    <p:sldId id="504" r:id="rId15"/>
    <p:sldId id="45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11" userDrawn="1">
          <p15:clr>
            <a:srgbClr val="A4A3A4"/>
          </p15:clr>
        </p15:guide>
        <p15:guide id="4" pos="7488" userDrawn="1">
          <p15:clr>
            <a:srgbClr val="A4A3A4"/>
          </p15:clr>
        </p15:guide>
        <p15:guide id="5" orient="horz" pos="4104" userDrawn="1">
          <p15:clr>
            <a:srgbClr val="A4A3A4"/>
          </p15:clr>
        </p15:guide>
        <p15:guide id="7" orient="horz" pos="5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resh Sivakumar" initials="NS" lastIdx="1" clrIdx="0">
    <p:extLst>
      <p:ext uri="{19B8F6BF-5375-455C-9EA6-DF929625EA0E}">
        <p15:presenceInfo xmlns:p15="http://schemas.microsoft.com/office/powerpoint/2012/main" userId="Naresh Sivakuma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2878"/>
    <a:srgbClr val="9999FF"/>
    <a:srgbClr val="E9E9E9"/>
    <a:srgbClr val="FFCCFF"/>
    <a:srgbClr val="FF99FF"/>
    <a:srgbClr val="BE8F3F"/>
    <a:srgbClr val="000000"/>
    <a:srgbClr val="642882"/>
    <a:srgbClr val="7030A0"/>
    <a:srgbClr val="C8D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0" autoAdjust="0"/>
    <p:restoredTop sz="94533" autoAdjust="0"/>
  </p:normalViewPr>
  <p:slideViewPr>
    <p:cSldViewPr snapToGrid="0">
      <p:cViewPr varScale="1">
        <p:scale>
          <a:sx n="72" d="100"/>
          <a:sy n="72" d="100"/>
        </p:scale>
        <p:origin x="600" y="66"/>
      </p:cViewPr>
      <p:guideLst>
        <p:guide pos="211"/>
        <p:guide pos="7488"/>
        <p:guide orient="horz" pos="4104"/>
        <p:guide orient="horz" pos="504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0" d="100"/>
        <a:sy n="60" d="100"/>
      </p:scale>
      <p:origin x="0" y="-2544"/>
    </p:cViewPr>
  </p:sorterViewPr>
  <p:notesViewPr>
    <p:cSldViewPr snapToGrid="0">
      <p:cViewPr varScale="1">
        <p:scale>
          <a:sx n="55" d="100"/>
          <a:sy n="55" d="100"/>
        </p:scale>
        <p:origin x="279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E6018-F0A1-41E3-A513-667FDFFB3656}" type="datetimeFigureOut">
              <a:rPr lang="en-US" smtClean="0"/>
              <a:pPr/>
              <a:t>1/6/2020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0CD46-184A-48FC-92BA-A7FFA22ACDE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93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EBFB2-4FA3-496F-93F5-9E1FE28019E8}" type="datetimeFigureOut">
              <a:rPr lang="en-US" smtClean="0"/>
              <a:pPr/>
              <a:t>1/6/2020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3F929D-2175-4BCF-AAE3-FD704178B8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438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F929D-2175-4BCF-AAE3-FD704178B85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37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.us@itcinfotech.com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itcinfotech.com/" TargetMode="Externa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mailto:contact.us@itcinfotech.com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www.itcinfotech.com/" TargetMode="Externa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63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5187" y="3406994"/>
            <a:ext cx="7585423" cy="1106397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rgbClr val="6428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5187" y="4521222"/>
            <a:ext cx="7585423" cy="72844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262" y="326543"/>
            <a:ext cx="6015475" cy="338330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6838572"/>
            <a:ext cx="12192000" cy="0"/>
          </a:xfrm>
          <a:prstGeom prst="line">
            <a:avLst/>
          </a:prstGeom>
          <a:ln w="38100">
            <a:solidFill>
              <a:srgbClr val="C8D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6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ITC Infotech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4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06731"/>
            <a:ext cx="2628900" cy="45702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06731"/>
            <a:ext cx="7734300" cy="45702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ITC Infotech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14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35722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4799" y="4134783"/>
            <a:ext cx="3962402" cy="22285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6838572"/>
            <a:ext cx="12192000" cy="0"/>
          </a:xfrm>
          <a:prstGeom prst="line">
            <a:avLst/>
          </a:prstGeom>
          <a:ln w="38100">
            <a:solidFill>
              <a:srgbClr val="C8D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381000" y="6625195"/>
            <a:ext cx="21929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10000"/>
                  </a:schemeClr>
                </a:solidFill>
                <a:latin typeface="Futura Lt BT" panose="020B0402020204020303" pitchFamily="34" charset="0"/>
                <a:cs typeface="Times New Roman" panose="02020603050405020304" pitchFamily="18" charset="0"/>
              </a:rPr>
              <a:t>©2015 ITC Infotech. All Rights Reserved.</a:t>
            </a:r>
            <a:endParaRPr lang="en-US" sz="1000" dirty="0">
              <a:solidFill>
                <a:schemeClr val="accent6">
                  <a:lumMod val="10000"/>
                </a:schemeClr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12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10800000" flipV="1">
            <a:off x="0" y="-2"/>
            <a:ext cx="12195176" cy="6858002"/>
          </a:xfrm>
          <a:prstGeom prst="rect">
            <a:avLst/>
          </a:prstGeom>
          <a:pattFill prst="pct5">
            <a:fgClr>
              <a:schemeClr val="accent4"/>
            </a:fgClr>
            <a:bgClr>
              <a:schemeClr val="accent5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 rot="10800000" flipV="1">
            <a:off x="0" y="0"/>
            <a:ext cx="12195176" cy="3412434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777388" y="1429218"/>
            <a:ext cx="10637225" cy="553998"/>
          </a:xfrm>
        </p:spPr>
        <p:txBody>
          <a:bodyPr wrap="square" lIns="0" tIns="0" rIns="0" bIns="0" anchor="ctr">
            <a:spAutoFit/>
          </a:bodyPr>
          <a:lstStyle>
            <a:lvl1pPr algn="ctr">
              <a:defRPr sz="3600" b="1">
                <a:solidFill>
                  <a:schemeClr val="bg1"/>
                </a:solidFill>
                <a:effectLst/>
                <a:latin typeface="+mj-lt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14" name="Picture 13" descr="ITC Infotech_logo"/>
          <p:cNvPicPr>
            <a:picLocks noChangeAspect="1" noChangeArrowheads="1"/>
          </p:cNvPicPr>
          <p:nvPr userDrawn="1"/>
        </p:nvPicPr>
        <p:blipFill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04902" y="4183220"/>
            <a:ext cx="3582195" cy="192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04799" y="6632698"/>
            <a:ext cx="2193479" cy="153888"/>
          </a:xfrm>
        </p:spPr>
        <p:txBody>
          <a:bodyPr wrap="none" lIns="0" tIns="0" rIns="0" bIns="0" anchor="b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©2015 ITC Infotech. All Rights Reserved.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11939678" y="6632698"/>
            <a:ext cx="150721" cy="153888"/>
          </a:xfrm>
        </p:spPr>
        <p:txBody>
          <a:bodyPr wrap="none" lIns="0" tIns="0" rIns="0" bIns="0" anchor="b">
            <a:spAutoFit/>
          </a:bodyPr>
          <a:lstStyle>
            <a:lvl1pPr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46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" y="-1158"/>
            <a:ext cx="9379797" cy="972205"/>
          </a:xfrm>
          <a:prstGeom prst="rect">
            <a:avLst/>
          </a:prstGeom>
          <a:solidFill>
            <a:srgbClr val="64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5" name="Isosceles Triangle 10"/>
          <p:cNvSpPr/>
          <p:nvPr userDrawn="1"/>
        </p:nvSpPr>
        <p:spPr>
          <a:xfrm>
            <a:off x="9092338" y="69"/>
            <a:ext cx="1344374" cy="978187"/>
          </a:xfrm>
          <a:custGeom>
            <a:avLst/>
            <a:gdLst>
              <a:gd name="connsiteX0" fmla="*/ 0 w 1031966"/>
              <a:gd name="connsiteY0" fmla="*/ 1567543 h 1567543"/>
              <a:gd name="connsiteX1" fmla="*/ 515983 w 1031966"/>
              <a:gd name="connsiteY1" fmla="*/ 0 h 1567543"/>
              <a:gd name="connsiteX2" fmla="*/ 1031966 w 1031966"/>
              <a:gd name="connsiteY2" fmla="*/ 1567543 h 1567543"/>
              <a:gd name="connsiteX3" fmla="*/ 0 w 1031966"/>
              <a:gd name="connsiteY3" fmla="*/ 1567543 h 1567543"/>
              <a:gd name="connsiteX0" fmla="*/ 0 w 1031966"/>
              <a:gd name="connsiteY0" fmla="*/ 1606731 h 1606731"/>
              <a:gd name="connsiteX1" fmla="*/ 6531 w 1031966"/>
              <a:gd name="connsiteY1" fmla="*/ 0 h 1606731"/>
              <a:gd name="connsiteX2" fmla="*/ 1031966 w 1031966"/>
              <a:gd name="connsiteY2" fmla="*/ 1606731 h 1606731"/>
              <a:gd name="connsiteX3" fmla="*/ 0 w 1031966"/>
              <a:gd name="connsiteY3" fmla="*/ 1606731 h 1606731"/>
              <a:gd name="connsiteX0" fmla="*/ 0 w 1031966"/>
              <a:gd name="connsiteY0" fmla="*/ 1606731 h 1625781"/>
              <a:gd name="connsiteX1" fmla="*/ 6531 w 1031966"/>
              <a:gd name="connsiteY1" fmla="*/ 0 h 1625781"/>
              <a:gd name="connsiteX2" fmla="*/ 1031966 w 1031966"/>
              <a:gd name="connsiteY2" fmla="*/ 1625781 h 1625781"/>
              <a:gd name="connsiteX3" fmla="*/ 0 w 1031966"/>
              <a:gd name="connsiteY3" fmla="*/ 1606731 h 1625781"/>
              <a:gd name="connsiteX0" fmla="*/ 0 w 1031966"/>
              <a:gd name="connsiteY0" fmla="*/ 1616256 h 1625781"/>
              <a:gd name="connsiteX1" fmla="*/ 6531 w 1031966"/>
              <a:gd name="connsiteY1" fmla="*/ 0 h 1625781"/>
              <a:gd name="connsiteX2" fmla="*/ 1031966 w 1031966"/>
              <a:gd name="connsiteY2" fmla="*/ 1625781 h 1625781"/>
              <a:gd name="connsiteX3" fmla="*/ 0 w 1031966"/>
              <a:gd name="connsiteY3" fmla="*/ 1616256 h 1625781"/>
              <a:gd name="connsiteX0" fmla="*/ 0 w 1031966"/>
              <a:gd name="connsiteY0" fmla="*/ 1616256 h 1618637"/>
              <a:gd name="connsiteX1" fmla="*/ 6531 w 1031966"/>
              <a:gd name="connsiteY1" fmla="*/ 0 h 1618637"/>
              <a:gd name="connsiteX2" fmla="*/ 1031966 w 1031966"/>
              <a:gd name="connsiteY2" fmla="*/ 1618637 h 1618637"/>
              <a:gd name="connsiteX3" fmla="*/ 0 w 1031966"/>
              <a:gd name="connsiteY3" fmla="*/ 1616256 h 1618637"/>
              <a:gd name="connsiteX0" fmla="*/ 2730 w 1034696"/>
              <a:gd name="connsiteY0" fmla="*/ 1589013 h 1591394"/>
              <a:gd name="connsiteX1" fmla="*/ 0 w 1034696"/>
              <a:gd name="connsiteY1" fmla="*/ 0 h 1591394"/>
              <a:gd name="connsiteX2" fmla="*/ 1034696 w 1034696"/>
              <a:gd name="connsiteY2" fmla="*/ 1591394 h 1591394"/>
              <a:gd name="connsiteX3" fmla="*/ 2730 w 1034696"/>
              <a:gd name="connsiteY3" fmla="*/ 1589013 h 1591394"/>
              <a:gd name="connsiteX0" fmla="*/ 2730 w 1034696"/>
              <a:gd name="connsiteY0" fmla="*/ 1577337 h 1579718"/>
              <a:gd name="connsiteX1" fmla="*/ 0 w 1034696"/>
              <a:gd name="connsiteY1" fmla="*/ 0 h 1579718"/>
              <a:gd name="connsiteX2" fmla="*/ 1034696 w 1034696"/>
              <a:gd name="connsiteY2" fmla="*/ 1579718 h 1579718"/>
              <a:gd name="connsiteX3" fmla="*/ 2730 w 1034696"/>
              <a:gd name="connsiteY3" fmla="*/ 1577337 h 1579718"/>
              <a:gd name="connsiteX0" fmla="*/ 2730 w 1034696"/>
              <a:gd name="connsiteY0" fmla="*/ 1565661 h 1579718"/>
              <a:gd name="connsiteX1" fmla="*/ 0 w 1034696"/>
              <a:gd name="connsiteY1" fmla="*/ 0 h 1579718"/>
              <a:gd name="connsiteX2" fmla="*/ 1034696 w 1034696"/>
              <a:gd name="connsiteY2" fmla="*/ 1579718 h 1579718"/>
              <a:gd name="connsiteX3" fmla="*/ 2730 w 1034696"/>
              <a:gd name="connsiteY3" fmla="*/ 1565661 h 1579718"/>
              <a:gd name="connsiteX0" fmla="*/ 2730 w 1025435"/>
              <a:gd name="connsiteY0" fmla="*/ 1565661 h 1575825"/>
              <a:gd name="connsiteX1" fmla="*/ 0 w 1025435"/>
              <a:gd name="connsiteY1" fmla="*/ 0 h 1575825"/>
              <a:gd name="connsiteX2" fmla="*/ 1025435 w 1025435"/>
              <a:gd name="connsiteY2" fmla="*/ 1575825 h 1575825"/>
              <a:gd name="connsiteX3" fmla="*/ 2730 w 1025435"/>
              <a:gd name="connsiteY3" fmla="*/ 1565661 h 1575825"/>
              <a:gd name="connsiteX0" fmla="*/ 2730 w 1020804"/>
              <a:gd name="connsiteY0" fmla="*/ 1565661 h 1565661"/>
              <a:gd name="connsiteX1" fmla="*/ 0 w 1020804"/>
              <a:gd name="connsiteY1" fmla="*/ 0 h 1565661"/>
              <a:gd name="connsiteX2" fmla="*/ 1020804 w 1020804"/>
              <a:gd name="connsiteY2" fmla="*/ 1564151 h 1565661"/>
              <a:gd name="connsiteX3" fmla="*/ 2730 w 1020804"/>
              <a:gd name="connsiteY3" fmla="*/ 1565661 h 1565661"/>
              <a:gd name="connsiteX0" fmla="*/ 2730 w 1016173"/>
              <a:gd name="connsiteY0" fmla="*/ 1565661 h 1565661"/>
              <a:gd name="connsiteX1" fmla="*/ 0 w 1016173"/>
              <a:gd name="connsiteY1" fmla="*/ 0 h 1565661"/>
              <a:gd name="connsiteX2" fmla="*/ 1016173 w 1016173"/>
              <a:gd name="connsiteY2" fmla="*/ 1564151 h 1565661"/>
              <a:gd name="connsiteX3" fmla="*/ 2730 w 1016173"/>
              <a:gd name="connsiteY3" fmla="*/ 1565661 h 1565661"/>
              <a:gd name="connsiteX0" fmla="*/ 2730 w 1016173"/>
              <a:gd name="connsiteY0" fmla="*/ 1577335 h 1577335"/>
              <a:gd name="connsiteX1" fmla="*/ 0 w 1016173"/>
              <a:gd name="connsiteY1" fmla="*/ 0 h 1577335"/>
              <a:gd name="connsiteX2" fmla="*/ 1016173 w 1016173"/>
              <a:gd name="connsiteY2" fmla="*/ 1564151 h 1577335"/>
              <a:gd name="connsiteX3" fmla="*/ 2730 w 1016173"/>
              <a:gd name="connsiteY3" fmla="*/ 1577335 h 1577335"/>
              <a:gd name="connsiteX0" fmla="*/ 2730 w 1030065"/>
              <a:gd name="connsiteY0" fmla="*/ 1577335 h 1587501"/>
              <a:gd name="connsiteX1" fmla="*/ 0 w 1030065"/>
              <a:gd name="connsiteY1" fmla="*/ 0 h 1587501"/>
              <a:gd name="connsiteX2" fmla="*/ 1030065 w 1030065"/>
              <a:gd name="connsiteY2" fmla="*/ 1587501 h 1587501"/>
              <a:gd name="connsiteX3" fmla="*/ 2730 w 1030065"/>
              <a:gd name="connsiteY3" fmla="*/ 1577335 h 1587501"/>
              <a:gd name="connsiteX0" fmla="*/ 0 w 1306747"/>
              <a:gd name="connsiteY0" fmla="*/ 1598683 h 1598683"/>
              <a:gd name="connsiteX1" fmla="*/ 276682 w 1306747"/>
              <a:gd name="connsiteY1" fmla="*/ 0 h 1598683"/>
              <a:gd name="connsiteX2" fmla="*/ 1306747 w 1306747"/>
              <a:gd name="connsiteY2" fmla="*/ 1587501 h 1598683"/>
              <a:gd name="connsiteX3" fmla="*/ 0 w 1306747"/>
              <a:gd name="connsiteY3" fmla="*/ 1598683 h 15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747" h="1598683">
                <a:moveTo>
                  <a:pt x="0" y="1598683"/>
                </a:moveTo>
                <a:lnTo>
                  <a:pt x="276682" y="0"/>
                </a:lnTo>
                <a:lnTo>
                  <a:pt x="1306747" y="1587501"/>
                </a:lnTo>
                <a:lnTo>
                  <a:pt x="0" y="1598683"/>
                </a:lnTo>
                <a:close/>
              </a:path>
            </a:pathLst>
          </a:custGeom>
          <a:solidFill>
            <a:srgbClr val="64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4" y="232373"/>
            <a:ext cx="9074283" cy="492443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34" y="1151284"/>
            <a:ext cx="11582400" cy="153888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799" y="6627068"/>
            <a:ext cx="2193479" cy="1538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©2015 ITC </a:t>
            </a:r>
            <a:r>
              <a:rPr lang="en-US" dirty="0" err="1">
                <a:solidFill>
                  <a:srgbClr val="000000"/>
                </a:solidFill>
              </a:rPr>
              <a:t>Infotech</a:t>
            </a:r>
            <a:r>
              <a:rPr lang="en-US" dirty="0">
                <a:solidFill>
                  <a:srgbClr val="000000"/>
                </a:solidFill>
              </a:rPr>
              <a:t>. All Rights Reserved.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2745" y="6627068"/>
            <a:ext cx="150721" cy="1538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  <p:sp>
        <p:nvSpPr>
          <p:cNvPr id="8" name="Line 36"/>
          <p:cNvSpPr>
            <a:spLocks noChangeShapeType="1"/>
          </p:cNvSpPr>
          <p:nvPr userDrawn="1"/>
        </p:nvSpPr>
        <p:spPr bwMode="gray">
          <a:xfrm>
            <a:off x="1" y="6858000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 sz="1800">
              <a:solidFill>
                <a:srgbClr val="000000"/>
              </a:solidFill>
              <a:latin typeface="Futura Hv BT"/>
              <a:cs typeface="Arial" pitchFamily="34" charset="0"/>
            </a:endParaRPr>
          </a:p>
        </p:txBody>
      </p:sp>
      <p:pic>
        <p:nvPicPr>
          <p:cNvPr id="9" name="Picture 2" descr="C:\Documents and Settings\11777\Desktop\Dipa Sahu\CP Templates\ITC Infotech_logo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0379155" y="93098"/>
            <a:ext cx="1474179" cy="793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/>
          <p:cNvCxnSpPr/>
          <p:nvPr/>
        </p:nvCxnSpPr>
        <p:spPr bwMode="gray">
          <a:xfrm rot="10800000" flipH="1">
            <a:off x="1" y="97104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917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 flipV="1">
            <a:off x="0" y="-2"/>
            <a:ext cx="12195176" cy="6858002"/>
          </a:xfrm>
          <a:prstGeom prst="rect">
            <a:avLst/>
          </a:prstGeom>
          <a:pattFill prst="pct5">
            <a:fgClr>
              <a:schemeClr val="accent4"/>
            </a:fgClr>
            <a:bgClr>
              <a:schemeClr val="accent5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018" y="3152003"/>
            <a:ext cx="10103963" cy="553998"/>
          </a:xfrm>
        </p:spPr>
        <p:txBody>
          <a:bodyPr anchor="ctr"/>
          <a:lstStyle>
            <a:lvl1pPr algn="ctr">
              <a:defRPr sz="3600" b="0"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5" name="Rectangle 14"/>
          <p:cNvSpPr/>
          <p:nvPr userDrawn="1"/>
        </p:nvSpPr>
        <p:spPr>
          <a:xfrm rot="10800000" flipV="1">
            <a:off x="0" y="5477255"/>
            <a:ext cx="12195176" cy="1380744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799" y="6627068"/>
            <a:ext cx="2193479" cy="153888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F2F2F2"/>
                </a:solidFill>
              </a:rPr>
              <a:t>©2015 ITC Infotech. All Rights Reserved.</a:t>
            </a:r>
            <a:endParaRPr lang="en-IN" dirty="0">
              <a:solidFill>
                <a:srgbClr val="F2F2F2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2745" y="6627068"/>
            <a:ext cx="150721" cy="153888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+mn-lt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F2F2F2"/>
                </a:solidFill>
              </a:rPr>
              <a:pPr/>
              <a:t>‹#›</a:t>
            </a:fld>
            <a:endParaRPr lang="en-IN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91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rot="10800000" flipV="1">
            <a:off x="0" y="-2"/>
            <a:ext cx="12195176" cy="6858002"/>
          </a:xfrm>
          <a:prstGeom prst="rect">
            <a:avLst/>
          </a:prstGeom>
          <a:pattFill prst="pct5">
            <a:fgClr>
              <a:schemeClr val="accent4"/>
            </a:fgClr>
            <a:bgClr>
              <a:schemeClr val="accent5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22745" y="6627068"/>
            <a:ext cx="150721" cy="1538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  <p:pic>
        <p:nvPicPr>
          <p:cNvPr id="6" name="Picture 6" descr="ITC Infotech_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759194" y="5380383"/>
            <a:ext cx="2035904" cy="10953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832067" y="3350126"/>
            <a:ext cx="4504329" cy="11079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00" b="0" dirty="0">
                <a:solidFill>
                  <a:srgbClr val="642882"/>
                </a:solidFill>
                <a:effectLst/>
              </a:rPr>
              <a:t>Thank you</a:t>
            </a:r>
          </a:p>
          <a:p>
            <a:pPr algn="l">
              <a:spcBef>
                <a:spcPts val="0"/>
              </a:spcBef>
            </a:pPr>
            <a:r>
              <a:rPr lang="en-US" sz="2000" b="0" dirty="0">
                <a:solidFill>
                  <a:srgbClr val="642882"/>
                </a:solidFill>
                <a:effectLst/>
              </a:rPr>
              <a:t>Connect with us to understand how </a:t>
            </a:r>
            <a:br>
              <a:rPr lang="en-US" sz="2000" b="0" dirty="0">
                <a:solidFill>
                  <a:srgbClr val="642882"/>
                </a:solidFill>
                <a:effectLst/>
              </a:rPr>
            </a:br>
            <a:r>
              <a:rPr lang="en-US" sz="2000" b="0" dirty="0">
                <a:solidFill>
                  <a:srgbClr val="642882"/>
                </a:solidFill>
                <a:effectLst/>
              </a:rPr>
              <a:t>ITC </a:t>
            </a:r>
            <a:r>
              <a:rPr lang="en-US" sz="2000" b="0" dirty="0" err="1">
                <a:solidFill>
                  <a:srgbClr val="642882"/>
                </a:solidFill>
                <a:effectLst/>
              </a:rPr>
              <a:t>Infotech</a:t>
            </a:r>
            <a:r>
              <a:rPr lang="en-US" sz="2000" b="0" dirty="0">
                <a:solidFill>
                  <a:srgbClr val="642882"/>
                </a:solidFill>
                <a:effectLst/>
              </a:rPr>
              <a:t> can help your business. </a:t>
            </a:r>
            <a:endParaRPr lang="en-US" sz="3200" b="0" dirty="0">
              <a:solidFill>
                <a:srgbClr val="642882"/>
              </a:solidFill>
              <a:effectLst/>
            </a:endParaRPr>
          </a:p>
        </p:txBody>
      </p:sp>
      <p:sp>
        <p:nvSpPr>
          <p:cNvPr id="7" name="Text Placeholder 2"/>
          <p:cNvSpPr txBox="1">
            <a:spLocks/>
          </p:cNvSpPr>
          <p:nvPr userDrawn="1"/>
        </p:nvSpPr>
        <p:spPr>
          <a:xfrm>
            <a:off x="832067" y="4589463"/>
            <a:ext cx="4539284" cy="8156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252000" indent="-252000" algn="l" defTabSz="914400" rtl="0" eaLnBrk="1" latinLnBrk="0" hangingPunct="1">
              <a:spcBef>
                <a:spcPts val="600"/>
              </a:spcBef>
              <a:buFont typeface="Wingdings 2" pitchFamily="18" charset="2"/>
              <a:buChar char=""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504000" indent="-2520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756000" indent="-252000" algn="l" defTabSz="914400" rtl="0" eaLnBrk="1" latinLnBrk="0" hangingPunct="1">
              <a:spcBef>
                <a:spcPts val="600"/>
              </a:spcBef>
              <a:buFont typeface="Wingdings 2" pitchFamily="18" charset="2"/>
              <a:buChar char=""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1008000" indent="-252000" algn="l" defTabSz="914400" rtl="0" eaLnBrk="1" latinLnBrk="0" hangingPunct="1">
              <a:spcBef>
                <a:spcPts val="600"/>
              </a:spcBef>
              <a:buFont typeface="Arial" pitchFamily="34" charset="0"/>
              <a:buChar char="˗"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Futura Lt BT"/>
              </a:rPr>
              <a:t>Email: </a:t>
            </a:r>
            <a:r>
              <a:rPr lang="en-US" sz="2400" u="sng" dirty="0">
                <a:solidFill>
                  <a:srgbClr val="000000"/>
                </a:solidFill>
                <a:latin typeface="Futura Lt BT"/>
                <a:hlinkClick r:id="rId3"/>
              </a:rPr>
              <a:t>contact.us@itcinfotech.com</a:t>
            </a:r>
            <a:endParaRPr lang="en-US" sz="2400" u="sng" dirty="0">
              <a:solidFill>
                <a:srgbClr val="000000"/>
              </a:solidFill>
              <a:latin typeface="Futura Lt BT"/>
            </a:endParaRPr>
          </a:p>
          <a:p>
            <a:r>
              <a:rPr lang="en-US" sz="2400" dirty="0">
                <a:solidFill>
                  <a:srgbClr val="000000"/>
                </a:solidFill>
                <a:latin typeface="Futura Lt BT"/>
              </a:rPr>
              <a:t>Web: </a:t>
            </a:r>
            <a:r>
              <a:rPr lang="en-US" sz="2400" u="sng" dirty="0">
                <a:solidFill>
                  <a:srgbClr val="000000"/>
                </a:solidFill>
                <a:latin typeface="Futura Lt BT"/>
                <a:hlinkClick r:id="rId4"/>
              </a:rPr>
              <a:t>www.itcinfotech.com</a:t>
            </a:r>
            <a:endParaRPr lang="en-US" sz="2400" u="sng" dirty="0">
              <a:solidFill>
                <a:srgbClr val="000000"/>
              </a:solidFill>
              <a:latin typeface="Futura Lt B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2067" y="6101565"/>
            <a:ext cx="30658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400">
                <a:solidFill>
                  <a:schemeClr val="accent6">
                    <a:lumMod val="10000"/>
                  </a:schemeClr>
                </a:solidFill>
                <a:latin typeface="Futura Lt BT" panose="020B0402020204020303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1400" dirty="0">
                <a:solidFill>
                  <a:srgbClr val="000000"/>
                </a:solidFill>
                <a:latin typeface="Futura Lt BT"/>
              </a:rPr>
              <a:t>©2015 ITC Infotech. All Rights Reserved.</a:t>
            </a:r>
          </a:p>
        </p:txBody>
      </p:sp>
      <p:sp>
        <p:nvSpPr>
          <p:cNvPr id="10" name="Text Box 3"/>
          <p:cNvSpPr txBox="1">
            <a:spLocks noChangeArrowheads="1"/>
          </p:cNvSpPr>
          <p:nvPr userDrawn="1"/>
        </p:nvSpPr>
        <p:spPr bwMode="gray">
          <a:xfrm>
            <a:off x="832067" y="6328660"/>
            <a:ext cx="70550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Futura Lt BT"/>
                <a:cs typeface="Times New Roman" panose="02020603050405020304" pitchFamily="18" charset="0"/>
              </a:rPr>
              <a:t>All trademarks are the registered property of the respective companies and are acknowledged.</a:t>
            </a:r>
            <a:endParaRPr lang="en-GB" sz="1400" dirty="0">
              <a:solidFill>
                <a:srgbClr val="000000"/>
              </a:solidFill>
              <a:latin typeface="Futura Lt B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137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 rot="10800000" flipV="1">
            <a:off x="0" y="-2"/>
            <a:ext cx="12195176" cy="6858002"/>
          </a:xfrm>
          <a:prstGeom prst="rect">
            <a:avLst/>
          </a:prstGeom>
          <a:pattFill prst="pct5">
            <a:fgClr>
              <a:schemeClr val="accent4"/>
            </a:fgClr>
            <a:bgClr>
              <a:schemeClr val="accent5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 userDrawn="1"/>
        </p:nvSpPr>
        <p:spPr>
          <a:xfrm rot="10800000" flipV="1">
            <a:off x="0" y="0"/>
            <a:ext cx="12195176" cy="3412434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777388" y="1429218"/>
            <a:ext cx="10637225" cy="553998"/>
          </a:xfrm>
        </p:spPr>
        <p:txBody>
          <a:bodyPr wrap="square" lIns="0" tIns="0" rIns="0" bIns="0" anchor="ctr">
            <a:spAutoFit/>
          </a:bodyPr>
          <a:lstStyle>
            <a:lvl1pPr algn="ctr">
              <a:defRPr sz="3600" b="1">
                <a:solidFill>
                  <a:schemeClr val="bg1"/>
                </a:solidFill>
                <a:effectLst/>
                <a:latin typeface="+mj-lt"/>
                <a:cs typeface="Calibri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14" name="Picture 13" descr="ITC Infotech_logo"/>
          <p:cNvPicPr>
            <a:picLocks noChangeAspect="1" noChangeArrowheads="1"/>
          </p:cNvPicPr>
          <p:nvPr userDrawn="1"/>
        </p:nvPicPr>
        <p:blipFill>
          <a:blip r:embed="rId2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304902" y="4183220"/>
            <a:ext cx="3582195" cy="192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304799" y="6632698"/>
            <a:ext cx="2193479" cy="153888"/>
          </a:xfrm>
        </p:spPr>
        <p:txBody>
          <a:bodyPr wrap="none" lIns="0" tIns="0" rIns="0" bIns="0" anchor="b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>
                <a:solidFill>
                  <a:srgbClr val="000000"/>
                </a:solidFill>
              </a:rPr>
              <a:t>©2016 ITC Infotech. All Rights Reserved.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 bwMode="gray">
          <a:xfrm>
            <a:off x="11939678" y="6632698"/>
            <a:ext cx="150721" cy="153888"/>
          </a:xfrm>
        </p:spPr>
        <p:txBody>
          <a:bodyPr wrap="none" lIns="0" tIns="0" rIns="0" bIns="0" anchor="b">
            <a:spAutoFit/>
          </a:bodyPr>
          <a:lstStyle>
            <a:lvl1pPr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530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1" y="-1158"/>
            <a:ext cx="9379797" cy="972205"/>
          </a:xfrm>
          <a:prstGeom prst="rect">
            <a:avLst/>
          </a:prstGeom>
          <a:solidFill>
            <a:srgbClr val="64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Isosceles Triangle 10"/>
          <p:cNvSpPr/>
          <p:nvPr userDrawn="1"/>
        </p:nvSpPr>
        <p:spPr>
          <a:xfrm>
            <a:off x="9092338" y="69"/>
            <a:ext cx="1344374" cy="978187"/>
          </a:xfrm>
          <a:custGeom>
            <a:avLst/>
            <a:gdLst>
              <a:gd name="connsiteX0" fmla="*/ 0 w 1031966"/>
              <a:gd name="connsiteY0" fmla="*/ 1567543 h 1567543"/>
              <a:gd name="connsiteX1" fmla="*/ 515983 w 1031966"/>
              <a:gd name="connsiteY1" fmla="*/ 0 h 1567543"/>
              <a:gd name="connsiteX2" fmla="*/ 1031966 w 1031966"/>
              <a:gd name="connsiteY2" fmla="*/ 1567543 h 1567543"/>
              <a:gd name="connsiteX3" fmla="*/ 0 w 1031966"/>
              <a:gd name="connsiteY3" fmla="*/ 1567543 h 1567543"/>
              <a:gd name="connsiteX0" fmla="*/ 0 w 1031966"/>
              <a:gd name="connsiteY0" fmla="*/ 1606731 h 1606731"/>
              <a:gd name="connsiteX1" fmla="*/ 6531 w 1031966"/>
              <a:gd name="connsiteY1" fmla="*/ 0 h 1606731"/>
              <a:gd name="connsiteX2" fmla="*/ 1031966 w 1031966"/>
              <a:gd name="connsiteY2" fmla="*/ 1606731 h 1606731"/>
              <a:gd name="connsiteX3" fmla="*/ 0 w 1031966"/>
              <a:gd name="connsiteY3" fmla="*/ 1606731 h 1606731"/>
              <a:gd name="connsiteX0" fmla="*/ 0 w 1031966"/>
              <a:gd name="connsiteY0" fmla="*/ 1606731 h 1625781"/>
              <a:gd name="connsiteX1" fmla="*/ 6531 w 1031966"/>
              <a:gd name="connsiteY1" fmla="*/ 0 h 1625781"/>
              <a:gd name="connsiteX2" fmla="*/ 1031966 w 1031966"/>
              <a:gd name="connsiteY2" fmla="*/ 1625781 h 1625781"/>
              <a:gd name="connsiteX3" fmla="*/ 0 w 1031966"/>
              <a:gd name="connsiteY3" fmla="*/ 1606731 h 1625781"/>
              <a:gd name="connsiteX0" fmla="*/ 0 w 1031966"/>
              <a:gd name="connsiteY0" fmla="*/ 1616256 h 1625781"/>
              <a:gd name="connsiteX1" fmla="*/ 6531 w 1031966"/>
              <a:gd name="connsiteY1" fmla="*/ 0 h 1625781"/>
              <a:gd name="connsiteX2" fmla="*/ 1031966 w 1031966"/>
              <a:gd name="connsiteY2" fmla="*/ 1625781 h 1625781"/>
              <a:gd name="connsiteX3" fmla="*/ 0 w 1031966"/>
              <a:gd name="connsiteY3" fmla="*/ 1616256 h 1625781"/>
              <a:gd name="connsiteX0" fmla="*/ 0 w 1031966"/>
              <a:gd name="connsiteY0" fmla="*/ 1616256 h 1618637"/>
              <a:gd name="connsiteX1" fmla="*/ 6531 w 1031966"/>
              <a:gd name="connsiteY1" fmla="*/ 0 h 1618637"/>
              <a:gd name="connsiteX2" fmla="*/ 1031966 w 1031966"/>
              <a:gd name="connsiteY2" fmla="*/ 1618637 h 1618637"/>
              <a:gd name="connsiteX3" fmla="*/ 0 w 1031966"/>
              <a:gd name="connsiteY3" fmla="*/ 1616256 h 1618637"/>
              <a:gd name="connsiteX0" fmla="*/ 2730 w 1034696"/>
              <a:gd name="connsiteY0" fmla="*/ 1589013 h 1591394"/>
              <a:gd name="connsiteX1" fmla="*/ 0 w 1034696"/>
              <a:gd name="connsiteY1" fmla="*/ 0 h 1591394"/>
              <a:gd name="connsiteX2" fmla="*/ 1034696 w 1034696"/>
              <a:gd name="connsiteY2" fmla="*/ 1591394 h 1591394"/>
              <a:gd name="connsiteX3" fmla="*/ 2730 w 1034696"/>
              <a:gd name="connsiteY3" fmla="*/ 1589013 h 1591394"/>
              <a:gd name="connsiteX0" fmla="*/ 2730 w 1034696"/>
              <a:gd name="connsiteY0" fmla="*/ 1577337 h 1579718"/>
              <a:gd name="connsiteX1" fmla="*/ 0 w 1034696"/>
              <a:gd name="connsiteY1" fmla="*/ 0 h 1579718"/>
              <a:gd name="connsiteX2" fmla="*/ 1034696 w 1034696"/>
              <a:gd name="connsiteY2" fmla="*/ 1579718 h 1579718"/>
              <a:gd name="connsiteX3" fmla="*/ 2730 w 1034696"/>
              <a:gd name="connsiteY3" fmla="*/ 1577337 h 1579718"/>
              <a:gd name="connsiteX0" fmla="*/ 2730 w 1034696"/>
              <a:gd name="connsiteY0" fmla="*/ 1565661 h 1579718"/>
              <a:gd name="connsiteX1" fmla="*/ 0 w 1034696"/>
              <a:gd name="connsiteY1" fmla="*/ 0 h 1579718"/>
              <a:gd name="connsiteX2" fmla="*/ 1034696 w 1034696"/>
              <a:gd name="connsiteY2" fmla="*/ 1579718 h 1579718"/>
              <a:gd name="connsiteX3" fmla="*/ 2730 w 1034696"/>
              <a:gd name="connsiteY3" fmla="*/ 1565661 h 1579718"/>
              <a:gd name="connsiteX0" fmla="*/ 2730 w 1025435"/>
              <a:gd name="connsiteY0" fmla="*/ 1565661 h 1575825"/>
              <a:gd name="connsiteX1" fmla="*/ 0 w 1025435"/>
              <a:gd name="connsiteY1" fmla="*/ 0 h 1575825"/>
              <a:gd name="connsiteX2" fmla="*/ 1025435 w 1025435"/>
              <a:gd name="connsiteY2" fmla="*/ 1575825 h 1575825"/>
              <a:gd name="connsiteX3" fmla="*/ 2730 w 1025435"/>
              <a:gd name="connsiteY3" fmla="*/ 1565661 h 1575825"/>
              <a:gd name="connsiteX0" fmla="*/ 2730 w 1020804"/>
              <a:gd name="connsiteY0" fmla="*/ 1565661 h 1565661"/>
              <a:gd name="connsiteX1" fmla="*/ 0 w 1020804"/>
              <a:gd name="connsiteY1" fmla="*/ 0 h 1565661"/>
              <a:gd name="connsiteX2" fmla="*/ 1020804 w 1020804"/>
              <a:gd name="connsiteY2" fmla="*/ 1564151 h 1565661"/>
              <a:gd name="connsiteX3" fmla="*/ 2730 w 1020804"/>
              <a:gd name="connsiteY3" fmla="*/ 1565661 h 1565661"/>
              <a:gd name="connsiteX0" fmla="*/ 2730 w 1016173"/>
              <a:gd name="connsiteY0" fmla="*/ 1565661 h 1565661"/>
              <a:gd name="connsiteX1" fmla="*/ 0 w 1016173"/>
              <a:gd name="connsiteY1" fmla="*/ 0 h 1565661"/>
              <a:gd name="connsiteX2" fmla="*/ 1016173 w 1016173"/>
              <a:gd name="connsiteY2" fmla="*/ 1564151 h 1565661"/>
              <a:gd name="connsiteX3" fmla="*/ 2730 w 1016173"/>
              <a:gd name="connsiteY3" fmla="*/ 1565661 h 1565661"/>
              <a:gd name="connsiteX0" fmla="*/ 2730 w 1016173"/>
              <a:gd name="connsiteY0" fmla="*/ 1577335 h 1577335"/>
              <a:gd name="connsiteX1" fmla="*/ 0 w 1016173"/>
              <a:gd name="connsiteY1" fmla="*/ 0 h 1577335"/>
              <a:gd name="connsiteX2" fmla="*/ 1016173 w 1016173"/>
              <a:gd name="connsiteY2" fmla="*/ 1564151 h 1577335"/>
              <a:gd name="connsiteX3" fmla="*/ 2730 w 1016173"/>
              <a:gd name="connsiteY3" fmla="*/ 1577335 h 1577335"/>
              <a:gd name="connsiteX0" fmla="*/ 2730 w 1030065"/>
              <a:gd name="connsiteY0" fmla="*/ 1577335 h 1587501"/>
              <a:gd name="connsiteX1" fmla="*/ 0 w 1030065"/>
              <a:gd name="connsiteY1" fmla="*/ 0 h 1587501"/>
              <a:gd name="connsiteX2" fmla="*/ 1030065 w 1030065"/>
              <a:gd name="connsiteY2" fmla="*/ 1587501 h 1587501"/>
              <a:gd name="connsiteX3" fmla="*/ 2730 w 1030065"/>
              <a:gd name="connsiteY3" fmla="*/ 1577335 h 1587501"/>
              <a:gd name="connsiteX0" fmla="*/ 0 w 1306747"/>
              <a:gd name="connsiteY0" fmla="*/ 1598683 h 1598683"/>
              <a:gd name="connsiteX1" fmla="*/ 276682 w 1306747"/>
              <a:gd name="connsiteY1" fmla="*/ 0 h 1598683"/>
              <a:gd name="connsiteX2" fmla="*/ 1306747 w 1306747"/>
              <a:gd name="connsiteY2" fmla="*/ 1587501 h 1598683"/>
              <a:gd name="connsiteX3" fmla="*/ 0 w 1306747"/>
              <a:gd name="connsiteY3" fmla="*/ 1598683 h 15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747" h="1598683">
                <a:moveTo>
                  <a:pt x="0" y="1598683"/>
                </a:moveTo>
                <a:lnTo>
                  <a:pt x="276682" y="0"/>
                </a:lnTo>
                <a:lnTo>
                  <a:pt x="1306747" y="1587501"/>
                </a:lnTo>
                <a:lnTo>
                  <a:pt x="0" y="1598683"/>
                </a:lnTo>
                <a:close/>
              </a:path>
            </a:pathLst>
          </a:custGeom>
          <a:solidFill>
            <a:srgbClr val="64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4" y="232373"/>
            <a:ext cx="9074283" cy="492443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934" y="1151284"/>
            <a:ext cx="11582400" cy="1538883"/>
          </a:xfrm>
        </p:spPr>
        <p:txBody>
          <a:bodyPr/>
          <a:lstStyle>
            <a:lvl1pPr>
              <a:defRPr sz="16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600">
                <a:latin typeface="+mn-lt"/>
              </a:defRPr>
            </a:lvl4pPr>
            <a:lvl5pPr>
              <a:defRPr sz="16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799" y="6627068"/>
            <a:ext cx="2193479" cy="1538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©2016 ITC Infotech. All Rights Reserved.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2745" y="6627068"/>
            <a:ext cx="150721" cy="1538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  <p:sp>
        <p:nvSpPr>
          <p:cNvPr id="8" name="Line 36"/>
          <p:cNvSpPr>
            <a:spLocks noChangeShapeType="1"/>
          </p:cNvSpPr>
          <p:nvPr userDrawn="1"/>
        </p:nvSpPr>
        <p:spPr bwMode="gray">
          <a:xfrm>
            <a:off x="1" y="6858000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Futura Hv BT"/>
              <a:cs typeface="Arial" pitchFamily="34" charset="0"/>
            </a:endParaRPr>
          </a:p>
        </p:txBody>
      </p:sp>
      <p:pic>
        <p:nvPicPr>
          <p:cNvPr id="9" name="Picture 2" descr="C:\Documents and Settings\11777\Desktop\Dipa Sahu\CP Templates\ITC Infotech_logo.jpg"/>
          <p:cNvPicPr>
            <a:picLocks noChangeAspect="1" noChangeArrowheads="1"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0379155" y="93098"/>
            <a:ext cx="1474179" cy="7931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Connector 10"/>
          <p:cNvCxnSpPr/>
          <p:nvPr/>
        </p:nvCxnSpPr>
        <p:spPr bwMode="gray">
          <a:xfrm rot="10800000" flipH="1">
            <a:off x="1" y="971046"/>
            <a:ext cx="1219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465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 rot="10800000" flipV="1">
            <a:off x="0" y="-2"/>
            <a:ext cx="12195176" cy="6858002"/>
          </a:xfrm>
          <a:prstGeom prst="rect">
            <a:avLst/>
          </a:prstGeom>
          <a:pattFill prst="pct5">
            <a:fgClr>
              <a:schemeClr val="accent4"/>
            </a:fgClr>
            <a:bgClr>
              <a:schemeClr val="accent5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4018" y="3152003"/>
            <a:ext cx="10103963" cy="553998"/>
          </a:xfrm>
        </p:spPr>
        <p:txBody>
          <a:bodyPr anchor="ctr"/>
          <a:lstStyle>
            <a:lvl1pPr algn="ctr">
              <a:defRPr sz="3600" b="0">
                <a:solidFill>
                  <a:schemeClr val="accent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5" name="Rectangle 14"/>
          <p:cNvSpPr/>
          <p:nvPr userDrawn="1"/>
        </p:nvSpPr>
        <p:spPr>
          <a:xfrm rot="10800000" flipV="1">
            <a:off x="0" y="5477255"/>
            <a:ext cx="12195176" cy="1380744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799" y="6627068"/>
            <a:ext cx="2193479" cy="153888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+mn-lt"/>
              </a:defRPr>
            </a:lvl1pPr>
          </a:lstStyle>
          <a:p>
            <a:r>
              <a:rPr lang="en-US">
                <a:solidFill>
                  <a:srgbClr val="F2F2F2"/>
                </a:solidFill>
              </a:rPr>
              <a:t>©2016 ITC Infotech. All Rights Reserved.</a:t>
            </a:r>
            <a:endParaRPr lang="en-IN" dirty="0">
              <a:solidFill>
                <a:srgbClr val="F2F2F2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2745" y="6627068"/>
            <a:ext cx="150721" cy="153888"/>
          </a:xfrm>
        </p:spPr>
        <p:txBody>
          <a:bodyPr/>
          <a:lstStyle>
            <a:lvl1pPr>
              <a:defRPr>
                <a:solidFill>
                  <a:schemeClr val="accent5"/>
                </a:solidFill>
                <a:latin typeface="+mn-lt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F2F2F2"/>
                </a:solidFill>
              </a:rPr>
              <a:pPr/>
              <a:t>‹#›</a:t>
            </a:fld>
            <a:endParaRPr lang="en-IN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4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2769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08989" y="6609806"/>
            <a:ext cx="16671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81000" y="6625195"/>
            <a:ext cx="21929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10000"/>
                  </a:schemeClr>
                </a:solidFill>
                <a:latin typeface="Futura Lt BT" panose="020B0402020204020303" pitchFamily="34" charset="0"/>
                <a:cs typeface="Times New Roman" panose="02020603050405020304" pitchFamily="18" charset="0"/>
              </a:rPr>
              <a:t>©2015 ITC Infotech. All Rights Reserved.</a:t>
            </a:r>
            <a:endParaRPr lang="en-US" sz="1000" dirty="0">
              <a:solidFill>
                <a:schemeClr val="accent6">
                  <a:lumMod val="10000"/>
                </a:schemeClr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6039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rot="10800000" flipV="1">
            <a:off x="0" y="-2"/>
            <a:ext cx="12195176" cy="6858002"/>
          </a:xfrm>
          <a:prstGeom prst="rect">
            <a:avLst/>
          </a:prstGeom>
          <a:pattFill prst="pct5">
            <a:fgClr>
              <a:schemeClr val="accent4"/>
            </a:fgClr>
            <a:bgClr>
              <a:schemeClr val="accent5"/>
            </a:bgClr>
          </a:patt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922745" y="6627068"/>
            <a:ext cx="150721" cy="153888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  <p:pic>
        <p:nvPicPr>
          <p:cNvPr id="6" name="Picture 6" descr="ITC Infotech_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9759194" y="5380383"/>
            <a:ext cx="2035904" cy="109535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/>
          <p:cNvSpPr txBox="1">
            <a:spLocks/>
          </p:cNvSpPr>
          <p:nvPr userDrawn="1"/>
        </p:nvSpPr>
        <p:spPr>
          <a:xfrm>
            <a:off x="832067" y="3350126"/>
            <a:ext cx="4504329" cy="11079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3200" b="0" dirty="0">
                <a:solidFill>
                  <a:srgbClr val="642882"/>
                </a:solidFill>
                <a:effectLst/>
              </a:rPr>
              <a:t>Thank you</a:t>
            </a:r>
          </a:p>
          <a:p>
            <a:pPr algn="l">
              <a:spcBef>
                <a:spcPts val="0"/>
              </a:spcBef>
            </a:pPr>
            <a:r>
              <a:rPr lang="en-US" sz="2000" b="0" dirty="0">
                <a:solidFill>
                  <a:srgbClr val="642882"/>
                </a:solidFill>
                <a:effectLst/>
              </a:rPr>
              <a:t>Connect with us to understand how </a:t>
            </a:r>
            <a:br>
              <a:rPr lang="en-US" sz="2000" b="0" dirty="0">
                <a:solidFill>
                  <a:srgbClr val="642882"/>
                </a:solidFill>
                <a:effectLst/>
              </a:rPr>
            </a:br>
            <a:r>
              <a:rPr lang="en-US" sz="2000" b="0" dirty="0">
                <a:solidFill>
                  <a:srgbClr val="642882"/>
                </a:solidFill>
                <a:effectLst/>
              </a:rPr>
              <a:t>ITC </a:t>
            </a:r>
            <a:r>
              <a:rPr lang="en-US" sz="2000" b="0" dirty="0" err="1">
                <a:solidFill>
                  <a:srgbClr val="642882"/>
                </a:solidFill>
                <a:effectLst/>
              </a:rPr>
              <a:t>Infotech</a:t>
            </a:r>
            <a:r>
              <a:rPr lang="en-US" sz="2000" b="0" dirty="0">
                <a:solidFill>
                  <a:srgbClr val="642882"/>
                </a:solidFill>
                <a:effectLst/>
              </a:rPr>
              <a:t> can help your business. </a:t>
            </a:r>
            <a:endParaRPr lang="en-US" sz="3200" b="0" dirty="0">
              <a:solidFill>
                <a:srgbClr val="642882"/>
              </a:solidFill>
              <a:effectLst/>
            </a:endParaRPr>
          </a:p>
        </p:txBody>
      </p:sp>
      <p:sp>
        <p:nvSpPr>
          <p:cNvPr id="7" name="Text Placeholder 2"/>
          <p:cNvSpPr txBox="1">
            <a:spLocks/>
          </p:cNvSpPr>
          <p:nvPr userDrawn="1"/>
        </p:nvSpPr>
        <p:spPr>
          <a:xfrm>
            <a:off x="832067" y="4589463"/>
            <a:ext cx="4539284" cy="8156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1pPr>
            <a:lvl2pPr marL="252000" indent="-252000" algn="l" defTabSz="914400" rtl="0" eaLnBrk="1" latinLnBrk="0" hangingPunct="1">
              <a:spcBef>
                <a:spcPts val="600"/>
              </a:spcBef>
              <a:buFont typeface="Wingdings 2" pitchFamily="18" charset="2"/>
              <a:buChar char=""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2pPr>
            <a:lvl3pPr marL="504000" indent="-2520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3pPr>
            <a:lvl4pPr marL="756000" indent="-252000" algn="l" defTabSz="914400" rtl="0" eaLnBrk="1" latinLnBrk="0" hangingPunct="1">
              <a:spcBef>
                <a:spcPts val="600"/>
              </a:spcBef>
              <a:buFont typeface="Wingdings 2" pitchFamily="18" charset="2"/>
              <a:buChar char=""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4pPr>
            <a:lvl5pPr marL="1008000" indent="-252000" algn="l" defTabSz="914400" rtl="0" eaLnBrk="1" latinLnBrk="0" hangingPunct="1">
              <a:spcBef>
                <a:spcPts val="600"/>
              </a:spcBef>
              <a:buFont typeface="Arial" pitchFamily="34" charset="0"/>
              <a:buChar char="˗"/>
              <a:defRPr sz="1800" kern="1200">
                <a:solidFill>
                  <a:schemeClr val="tx1"/>
                </a:solidFill>
                <a:latin typeface="+mj-lt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  <a:latin typeface="Futura Lt BT"/>
              </a:rPr>
              <a:t>Email: </a:t>
            </a:r>
            <a:r>
              <a:rPr lang="en-US" sz="2400" u="sng" dirty="0">
                <a:solidFill>
                  <a:srgbClr val="000000"/>
                </a:solidFill>
                <a:latin typeface="Futura Lt BT"/>
                <a:hlinkClick r:id="rId3"/>
              </a:rPr>
              <a:t>contact.us@itcinfotech.com</a:t>
            </a:r>
            <a:endParaRPr lang="en-US" sz="2400" u="sng" dirty="0">
              <a:solidFill>
                <a:srgbClr val="000000"/>
              </a:solidFill>
              <a:latin typeface="Futura Lt BT"/>
            </a:endParaRPr>
          </a:p>
          <a:p>
            <a:r>
              <a:rPr lang="en-US" sz="2400" dirty="0">
                <a:solidFill>
                  <a:srgbClr val="000000"/>
                </a:solidFill>
                <a:latin typeface="Futura Lt BT"/>
              </a:rPr>
              <a:t>Web: </a:t>
            </a:r>
            <a:r>
              <a:rPr lang="en-US" sz="2400" u="sng" dirty="0">
                <a:solidFill>
                  <a:srgbClr val="000000"/>
                </a:solidFill>
                <a:latin typeface="Futura Lt BT"/>
                <a:hlinkClick r:id="rId4"/>
              </a:rPr>
              <a:t>www.itcinfotech.com</a:t>
            </a:r>
            <a:endParaRPr lang="en-US" sz="2400" u="sng" dirty="0">
              <a:solidFill>
                <a:srgbClr val="000000"/>
              </a:solidFill>
              <a:latin typeface="Futura Lt BT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832067" y="6101565"/>
            <a:ext cx="30658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400">
                <a:solidFill>
                  <a:schemeClr val="accent6">
                    <a:lumMod val="10000"/>
                  </a:schemeClr>
                </a:solidFill>
                <a:latin typeface="Futura Lt BT" panose="020B0402020204020303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Futura Lt BT"/>
              </a:rPr>
              <a:t>©2016 ITC Infotech. All Rights Reserved.</a:t>
            </a:r>
          </a:p>
        </p:txBody>
      </p:sp>
      <p:sp>
        <p:nvSpPr>
          <p:cNvPr id="10" name="Text Box 3"/>
          <p:cNvSpPr txBox="1">
            <a:spLocks noChangeArrowheads="1"/>
          </p:cNvSpPr>
          <p:nvPr userDrawn="1"/>
        </p:nvSpPr>
        <p:spPr bwMode="gray">
          <a:xfrm>
            <a:off x="832067" y="6328660"/>
            <a:ext cx="705505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400" dirty="0">
                <a:solidFill>
                  <a:srgbClr val="000000"/>
                </a:solidFill>
                <a:latin typeface="Futura Lt BT"/>
                <a:cs typeface="Times New Roman" panose="02020603050405020304" pitchFamily="18" charset="0"/>
              </a:rPr>
              <a:t>All trademarks are the registered property of the respective companies and are acknowledged.</a:t>
            </a:r>
            <a:endParaRPr lang="en-GB" sz="1400" dirty="0">
              <a:solidFill>
                <a:srgbClr val="000000"/>
              </a:solidFill>
              <a:latin typeface="Futura Lt B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911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0000"/>
                </a:schemeClr>
              </a:gs>
              <a:gs pos="63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5187" y="3406994"/>
            <a:ext cx="7585423" cy="1106397"/>
          </a:xfrm>
        </p:spPr>
        <p:txBody>
          <a:bodyPr anchor="b">
            <a:normAutofit/>
          </a:bodyPr>
          <a:lstStyle>
            <a:lvl1pPr algn="ctr">
              <a:defRPr sz="4000">
                <a:solidFill>
                  <a:srgbClr val="6428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5187" y="4521222"/>
            <a:ext cx="7585423" cy="72844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8262" y="326543"/>
            <a:ext cx="6015475" cy="3383307"/>
          </a:xfrm>
          <a:prstGeom prst="rect">
            <a:avLst/>
          </a:prstGeom>
        </p:spPr>
      </p:pic>
      <p:cxnSp>
        <p:nvCxnSpPr>
          <p:cNvPr id="12" name="Straight Connector 11"/>
          <p:cNvCxnSpPr/>
          <p:nvPr userDrawn="1"/>
        </p:nvCxnSpPr>
        <p:spPr>
          <a:xfrm>
            <a:off x="0" y="6838572"/>
            <a:ext cx="12192000" cy="0"/>
          </a:xfrm>
          <a:prstGeom prst="line">
            <a:avLst/>
          </a:prstGeom>
          <a:ln w="38100">
            <a:solidFill>
              <a:srgbClr val="C8D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7879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2769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08989" y="6609806"/>
            <a:ext cx="166712" cy="1692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81000" y="6625195"/>
            <a:ext cx="21929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rgbClr val="000000">
                    <a:lumMod val="10000"/>
                  </a:srgbClr>
                </a:solidFill>
                <a:latin typeface="Futura Lt BT" panose="020B0402020204020303" pitchFamily="34" charset="0"/>
                <a:cs typeface="Times New Roman" panose="02020603050405020304" pitchFamily="18" charset="0"/>
              </a:rPr>
              <a:t>©2016 ITC Infotech. All Rights Reserved.</a:t>
            </a:r>
            <a:endParaRPr lang="en-US" sz="1000" dirty="0">
              <a:solidFill>
                <a:srgbClr val="000000">
                  <a:lumMod val="10000"/>
                </a:srgbClr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5380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>
            <a:off x="0" y="-2"/>
            <a:ext cx="12192000" cy="6858002"/>
          </a:xfrm>
          <a:prstGeom prst="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6428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139" y="5508286"/>
            <a:ext cx="2055222" cy="1155927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601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014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139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381000" y="6625195"/>
            <a:ext cx="21929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rgbClr val="000000">
                    <a:lumMod val="10000"/>
                  </a:srgbClr>
                </a:solidFill>
                <a:latin typeface="Futura Lt BT" panose="020B0402020204020303" pitchFamily="34" charset="0"/>
                <a:cs typeface="Times New Roman" panose="02020603050405020304" pitchFamily="18" charset="0"/>
              </a:rPr>
              <a:t>©2016 ITC Infotech. All Rights Reserved.</a:t>
            </a:r>
            <a:endParaRPr lang="en-US" sz="1000" dirty="0">
              <a:solidFill>
                <a:srgbClr val="000000">
                  <a:lumMod val="10000"/>
                </a:srgbClr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4442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921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098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40124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1009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898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1034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64056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1054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22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rot="10800000">
            <a:off x="0" y="-2"/>
            <a:ext cx="12192000" cy="6858002"/>
          </a:xfrm>
          <a:prstGeom prst="rect">
            <a:avLst/>
          </a:prstGeom>
          <a:pattFill prst="pct5">
            <a:fgClr>
              <a:schemeClr val="tx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64288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1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4139" y="5508286"/>
            <a:ext cx="2055222" cy="1155927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ITC Infotech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17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2649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606731"/>
            <a:ext cx="2628900" cy="45702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606731"/>
            <a:ext cx="7734300" cy="45702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23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ITC Infotech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81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ITC Infotech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06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Box 4"/>
          <p:cNvSpPr txBox="1"/>
          <p:nvPr userDrawn="1"/>
        </p:nvSpPr>
        <p:spPr>
          <a:xfrm>
            <a:off x="381000" y="6625195"/>
            <a:ext cx="21929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accent6">
                    <a:lumMod val="10000"/>
                  </a:schemeClr>
                </a:solidFill>
                <a:latin typeface="Futura Lt BT" panose="020B0402020204020303" pitchFamily="34" charset="0"/>
                <a:cs typeface="Times New Roman" panose="02020603050405020304" pitchFamily="18" charset="0"/>
              </a:rPr>
              <a:t>©2015 ITC Infotech. All Rights Reserved.</a:t>
            </a:r>
            <a:endParaRPr lang="en-US" sz="1000" dirty="0">
              <a:solidFill>
                <a:schemeClr val="accent6">
                  <a:lumMod val="10000"/>
                </a:schemeClr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030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ITC Infotech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66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098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40124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10099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ITC Infotech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10342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64056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1054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2015 ITC Infotech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</p:spPr>
        <p:txBody>
          <a:bodyPr/>
          <a:lstStyle>
            <a:lvl1pPr algn="r">
              <a:defRPr/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693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75629"/>
            <a:ext cx="10515600" cy="630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Isosceles Triangle 10"/>
          <p:cNvSpPr/>
          <p:nvPr userDrawn="1"/>
        </p:nvSpPr>
        <p:spPr>
          <a:xfrm>
            <a:off x="9089970" y="68"/>
            <a:ext cx="1344024" cy="978187"/>
          </a:xfrm>
          <a:custGeom>
            <a:avLst/>
            <a:gdLst>
              <a:gd name="connsiteX0" fmla="*/ 0 w 1031966"/>
              <a:gd name="connsiteY0" fmla="*/ 1567543 h 1567543"/>
              <a:gd name="connsiteX1" fmla="*/ 515983 w 1031966"/>
              <a:gd name="connsiteY1" fmla="*/ 0 h 1567543"/>
              <a:gd name="connsiteX2" fmla="*/ 1031966 w 1031966"/>
              <a:gd name="connsiteY2" fmla="*/ 1567543 h 1567543"/>
              <a:gd name="connsiteX3" fmla="*/ 0 w 1031966"/>
              <a:gd name="connsiteY3" fmla="*/ 1567543 h 1567543"/>
              <a:gd name="connsiteX0" fmla="*/ 0 w 1031966"/>
              <a:gd name="connsiteY0" fmla="*/ 1606731 h 1606731"/>
              <a:gd name="connsiteX1" fmla="*/ 6531 w 1031966"/>
              <a:gd name="connsiteY1" fmla="*/ 0 h 1606731"/>
              <a:gd name="connsiteX2" fmla="*/ 1031966 w 1031966"/>
              <a:gd name="connsiteY2" fmla="*/ 1606731 h 1606731"/>
              <a:gd name="connsiteX3" fmla="*/ 0 w 1031966"/>
              <a:gd name="connsiteY3" fmla="*/ 1606731 h 1606731"/>
              <a:gd name="connsiteX0" fmla="*/ 0 w 1031966"/>
              <a:gd name="connsiteY0" fmla="*/ 1606731 h 1625781"/>
              <a:gd name="connsiteX1" fmla="*/ 6531 w 1031966"/>
              <a:gd name="connsiteY1" fmla="*/ 0 h 1625781"/>
              <a:gd name="connsiteX2" fmla="*/ 1031966 w 1031966"/>
              <a:gd name="connsiteY2" fmla="*/ 1625781 h 1625781"/>
              <a:gd name="connsiteX3" fmla="*/ 0 w 1031966"/>
              <a:gd name="connsiteY3" fmla="*/ 1606731 h 1625781"/>
              <a:gd name="connsiteX0" fmla="*/ 0 w 1031966"/>
              <a:gd name="connsiteY0" fmla="*/ 1616256 h 1625781"/>
              <a:gd name="connsiteX1" fmla="*/ 6531 w 1031966"/>
              <a:gd name="connsiteY1" fmla="*/ 0 h 1625781"/>
              <a:gd name="connsiteX2" fmla="*/ 1031966 w 1031966"/>
              <a:gd name="connsiteY2" fmla="*/ 1625781 h 1625781"/>
              <a:gd name="connsiteX3" fmla="*/ 0 w 1031966"/>
              <a:gd name="connsiteY3" fmla="*/ 1616256 h 1625781"/>
              <a:gd name="connsiteX0" fmla="*/ 0 w 1031966"/>
              <a:gd name="connsiteY0" fmla="*/ 1616256 h 1618637"/>
              <a:gd name="connsiteX1" fmla="*/ 6531 w 1031966"/>
              <a:gd name="connsiteY1" fmla="*/ 0 h 1618637"/>
              <a:gd name="connsiteX2" fmla="*/ 1031966 w 1031966"/>
              <a:gd name="connsiteY2" fmla="*/ 1618637 h 1618637"/>
              <a:gd name="connsiteX3" fmla="*/ 0 w 1031966"/>
              <a:gd name="connsiteY3" fmla="*/ 1616256 h 1618637"/>
              <a:gd name="connsiteX0" fmla="*/ 2730 w 1034696"/>
              <a:gd name="connsiteY0" fmla="*/ 1589013 h 1591394"/>
              <a:gd name="connsiteX1" fmla="*/ 0 w 1034696"/>
              <a:gd name="connsiteY1" fmla="*/ 0 h 1591394"/>
              <a:gd name="connsiteX2" fmla="*/ 1034696 w 1034696"/>
              <a:gd name="connsiteY2" fmla="*/ 1591394 h 1591394"/>
              <a:gd name="connsiteX3" fmla="*/ 2730 w 1034696"/>
              <a:gd name="connsiteY3" fmla="*/ 1589013 h 1591394"/>
              <a:gd name="connsiteX0" fmla="*/ 2730 w 1034696"/>
              <a:gd name="connsiteY0" fmla="*/ 1577337 h 1579718"/>
              <a:gd name="connsiteX1" fmla="*/ 0 w 1034696"/>
              <a:gd name="connsiteY1" fmla="*/ 0 h 1579718"/>
              <a:gd name="connsiteX2" fmla="*/ 1034696 w 1034696"/>
              <a:gd name="connsiteY2" fmla="*/ 1579718 h 1579718"/>
              <a:gd name="connsiteX3" fmla="*/ 2730 w 1034696"/>
              <a:gd name="connsiteY3" fmla="*/ 1577337 h 1579718"/>
              <a:gd name="connsiteX0" fmla="*/ 2730 w 1034696"/>
              <a:gd name="connsiteY0" fmla="*/ 1565661 h 1579718"/>
              <a:gd name="connsiteX1" fmla="*/ 0 w 1034696"/>
              <a:gd name="connsiteY1" fmla="*/ 0 h 1579718"/>
              <a:gd name="connsiteX2" fmla="*/ 1034696 w 1034696"/>
              <a:gd name="connsiteY2" fmla="*/ 1579718 h 1579718"/>
              <a:gd name="connsiteX3" fmla="*/ 2730 w 1034696"/>
              <a:gd name="connsiteY3" fmla="*/ 1565661 h 1579718"/>
              <a:gd name="connsiteX0" fmla="*/ 2730 w 1025435"/>
              <a:gd name="connsiteY0" fmla="*/ 1565661 h 1575825"/>
              <a:gd name="connsiteX1" fmla="*/ 0 w 1025435"/>
              <a:gd name="connsiteY1" fmla="*/ 0 h 1575825"/>
              <a:gd name="connsiteX2" fmla="*/ 1025435 w 1025435"/>
              <a:gd name="connsiteY2" fmla="*/ 1575825 h 1575825"/>
              <a:gd name="connsiteX3" fmla="*/ 2730 w 1025435"/>
              <a:gd name="connsiteY3" fmla="*/ 1565661 h 1575825"/>
              <a:gd name="connsiteX0" fmla="*/ 2730 w 1020804"/>
              <a:gd name="connsiteY0" fmla="*/ 1565661 h 1565661"/>
              <a:gd name="connsiteX1" fmla="*/ 0 w 1020804"/>
              <a:gd name="connsiteY1" fmla="*/ 0 h 1565661"/>
              <a:gd name="connsiteX2" fmla="*/ 1020804 w 1020804"/>
              <a:gd name="connsiteY2" fmla="*/ 1564151 h 1565661"/>
              <a:gd name="connsiteX3" fmla="*/ 2730 w 1020804"/>
              <a:gd name="connsiteY3" fmla="*/ 1565661 h 1565661"/>
              <a:gd name="connsiteX0" fmla="*/ 2730 w 1016173"/>
              <a:gd name="connsiteY0" fmla="*/ 1565661 h 1565661"/>
              <a:gd name="connsiteX1" fmla="*/ 0 w 1016173"/>
              <a:gd name="connsiteY1" fmla="*/ 0 h 1565661"/>
              <a:gd name="connsiteX2" fmla="*/ 1016173 w 1016173"/>
              <a:gd name="connsiteY2" fmla="*/ 1564151 h 1565661"/>
              <a:gd name="connsiteX3" fmla="*/ 2730 w 1016173"/>
              <a:gd name="connsiteY3" fmla="*/ 1565661 h 1565661"/>
              <a:gd name="connsiteX0" fmla="*/ 2730 w 1016173"/>
              <a:gd name="connsiteY0" fmla="*/ 1577335 h 1577335"/>
              <a:gd name="connsiteX1" fmla="*/ 0 w 1016173"/>
              <a:gd name="connsiteY1" fmla="*/ 0 h 1577335"/>
              <a:gd name="connsiteX2" fmla="*/ 1016173 w 1016173"/>
              <a:gd name="connsiteY2" fmla="*/ 1564151 h 1577335"/>
              <a:gd name="connsiteX3" fmla="*/ 2730 w 1016173"/>
              <a:gd name="connsiteY3" fmla="*/ 1577335 h 1577335"/>
              <a:gd name="connsiteX0" fmla="*/ 2730 w 1030065"/>
              <a:gd name="connsiteY0" fmla="*/ 1577335 h 1587501"/>
              <a:gd name="connsiteX1" fmla="*/ 0 w 1030065"/>
              <a:gd name="connsiteY1" fmla="*/ 0 h 1587501"/>
              <a:gd name="connsiteX2" fmla="*/ 1030065 w 1030065"/>
              <a:gd name="connsiteY2" fmla="*/ 1587501 h 1587501"/>
              <a:gd name="connsiteX3" fmla="*/ 2730 w 1030065"/>
              <a:gd name="connsiteY3" fmla="*/ 1577335 h 1587501"/>
              <a:gd name="connsiteX0" fmla="*/ 0 w 1306747"/>
              <a:gd name="connsiteY0" fmla="*/ 1598683 h 1598683"/>
              <a:gd name="connsiteX1" fmla="*/ 276682 w 1306747"/>
              <a:gd name="connsiteY1" fmla="*/ 0 h 1598683"/>
              <a:gd name="connsiteX2" fmla="*/ 1306747 w 1306747"/>
              <a:gd name="connsiteY2" fmla="*/ 1587501 h 1598683"/>
              <a:gd name="connsiteX3" fmla="*/ 0 w 1306747"/>
              <a:gd name="connsiteY3" fmla="*/ 1598683 h 15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747" h="1598683">
                <a:moveTo>
                  <a:pt x="0" y="1598683"/>
                </a:moveTo>
                <a:lnTo>
                  <a:pt x="276682" y="0"/>
                </a:lnTo>
                <a:lnTo>
                  <a:pt x="1306747" y="1587501"/>
                </a:lnTo>
                <a:lnTo>
                  <a:pt x="0" y="1598683"/>
                </a:lnTo>
                <a:close/>
              </a:path>
            </a:pathLst>
          </a:custGeom>
          <a:solidFill>
            <a:srgbClr val="64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838572"/>
            <a:ext cx="12192000" cy="0"/>
          </a:xfrm>
          <a:prstGeom prst="line">
            <a:avLst/>
          </a:prstGeom>
          <a:ln w="38100">
            <a:solidFill>
              <a:srgbClr val="C8D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1" y="-1158"/>
            <a:ext cx="9377354" cy="972205"/>
          </a:xfrm>
          <a:prstGeom prst="rect">
            <a:avLst/>
          </a:prstGeom>
          <a:solidFill>
            <a:srgbClr val="64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977703"/>
            <a:ext cx="12192000" cy="0"/>
          </a:xfrm>
          <a:prstGeom prst="line">
            <a:avLst/>
          </a:prstGeom>
          <a:ln w="38100">
            <a:solidFill>
              <a:srgbClr val="C8D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6">
                    <a:lumMod val="10000"/>
                  </a:schemeClr>
                </a:solidFill>
              </a:defRPr>
            </a:lvl1pPr>
          </a:lstStyle>
          <a:p>
            <a:r>
              <a:rPr lang="en-US"/>
              <a:t>© 2015 ITC Infotech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accent6">
                    <a:lumMod val="10000"/>
                  </a:schemeClr>
                </a:solidFill>
              </a:defRPr>
            </a:lvl1pPr>
          </a:lstStyle>
          <a:p>
            <a:fld id="{ABBA22CA-4A86-4D5F-AFD9-225E749C466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805" y="62980"/>
            <a:ext cx="1590261" cy="8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84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2"/>
          </a:solidFill>
          <a:latin typeface="Futura Hv BT" panose="020B0702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642882"/>
        </a:buClr>
        <a:buFont typeface="Wingdings" panose="05000000000000000000" pitchFamily="2" charset="2"/>
        <a:buChar char="§"/>
        <a:defRPr sz="28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2882"/>
        </a:buClr>
        <a:buFont typeface="Wingdings" panose="05000000000000000000" pitchFamily="2" charset="2"/>
        <a:buChar char="§"/>
        <a:defRPr sz="24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2882"/>
        </a:buClr>
        <a:buFont typeface="Wingdings" panose="05000000000000000000" pitchFamily="2" charset="2"/>
        <a:buChar char="§"/>
        <a:defRPr sz="20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2882"/>
        </a:buClr>
        <a:buFont typeface="Wingdings" panose="05000000000000000000" pitchFamily="2" charset="2"/>
        <a:buChar char="§"/>
        <a:defRPr sz="18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2882"/>
        </a:buClr>
        <a:buFont typeface="Wingdings" panose="05000000000000000000" pitchFamily="2" charset="2"/>
        <a:buChar char="§"/>
        <a:defRPr sz="18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0933" y="295118"/>
            <a:ext cx="11579596" cy="43088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934" y="952502"/>
            <a:ext cx="11582400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99" y="6627068"/>
            <a:ext cx="2193479" cy="153888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©2015 ITC Infotech. All Rights Reserved.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22745" y="6627068"/>
            <a:ext cx="150721" cy="153888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318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effectLst/>
          <a:latin typeface="+mj-lt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52000" indent="-252000" algn="l" defTabSz="914400" rtl="0" eaLnBrk="1" latinLnBrk="0" hangingPunct="1">
        <a:spcBef>
          <a:spcPts val="600"/>
        </a:spcBef>
        <a:buFont typeface="Wingdings 2" pitchFamily="18" charset="2"/>
        <a:buChar char="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504000" indent="-252000" algn="l" defTabSz="914400" rtl="0" eaLnBrk="1" latinLnBrk="0" hangingPunct="1"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756000" indent="-252000" algn="l" defTabSz="914400" rtl="0" eaLnBrk="1" latinLnBrk="0" hangingPunct="1">
        <a:spcBef>
          <a:spcPts val="600"/>
        </a:spcBef>
        <a:buFont typeface="Wingdings 2" pitchFamily="18" charset="2"/>
        <a:buChar char="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008000" indent="-252000" algn="l" defTabSz="914400" rtl="0" eaLnBrk="1" latinLnBrk="0" hangingPunct="1">
        <a:spcBef>
          <a:spcPts val="600"/>
        </a:spcBef>
        <a:buFont typeface="Arial" pitchFamily="34" charset="0"/>
        <a:buChar char="˗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0933" y="295118"/>
            <a:ext cx="11579596" cy="43088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0934" y="952502"/>
            <a:ext cx="11582400" cy="16927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799" y="6627068"/>
            <a:ext cx="2193479" cy="153888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l"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>
                <a:solidFill>
                  <a:srgbClr val="000000"/>
                </a:solidFill>
              </a:rPr>
              <a:t>©2016 ITC Infotech. All Rights Reserved.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922745" y="6627068"/>
            <a:ext cx="150721" cy="153888"/>
          </a:xfrm>
          <a:prstGeom prst="rect">
            <a:avLst/>
          </a:prstGeom>
        </p:spPr>
        <p:txBody>
          <a:bodyPr vert="horz" wrap="none" lIns="0" tIns="0" rIns="0" bIns="0" rtlCol="0" anchor="b">
            <a:spAutoFit/>
          </a:bodyPr>
          <a:lstStyle>
            <a:lvl1pPr algn="r">
              <a:defRPr sz="100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‹#›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5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chemeClr val="tx1"/>
          </a:solidFill>
          <a:effectLst/>
          <a:latin typeface="+mj-lt"/>
          <a:ea typeface="+mj-ea"/>
          <a:cs typeface="Arial" pitchFamily="34" charset="0"/>
        </a:defRPr>
      </a:lvl1pPr>
    </p:titleStyle>
    <p:bodyStyle>
      <a:lvl1pPr marL="0" indent="0" algn="l" defTabSz="914400" rtl="0" eaLnBrk="1" latinLnBrk="0" hangingPunct="1">
        <a:spcBef>
          <a:spcPts val="600"/>
        </a:spcBef>
        <a:buFont typeface="Arial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1pPr>
      <a:lvl2pPr marL="252000" indent="-252000" algn="l" defTabSz="914400" rtl="0" eaLnBrk="1" latinLnBrk="0" hangingPunct="1">
        <a:spcBef>
          <a:spcPts val="600"/>
        </a:spcBef>
        <a:buFont typeface="Wingdings 2" pitchFamily="18" charset="2"/>
        <a:buChar char="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2pPr>
      <a:lvl3pPr marL="504000" indent="-252000" algn="l" defTabSz="914400" rtl="0" eaLnBrk="1" latinLnBrk="0" hangingPunct="1"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3pPr>
      <a:lvl4pPr marL="756000" indent="-252000" algn="l" defTabSz="914400" rtl="0" eaLnBrk="1" latinLnBrk="0" hangingPunct="1">
        <a:spcBef>
          <a:spcPts val="600"/>
        </a:spcBef>
        <a:buFont typeface="Wingdings 2" pitchFamily="18" charset="2"/>
        <a:buChar char="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4pPr>
      <a:lvl5pPr marL="1008000" indent="-252000" algn="l" defTabSz="914400" rtl="0" eaLnBrk="1" latinLnBrk="0" hangingPunct="1">
        <a:spcBef>
          <a:spcPts val="600"/>
        </a:spcBef>
        <a:buFont typeface="Arial" pitchFamily="34" charset="0"/>
        <a:buChar char="˗"/>
        <a:defRPr sz="1800" kern="1200">
          <a:solidFill>
            <a:schemeClr val="tx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175629"/>
            <a:ext cx="10515600" cy="6304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Isosceles Triangle 10"/>
          <p:cNvSpPr/>
          <p:nvPr userDrawn="1"/>
        </p:nvSpPr>
        <p:spPr>
          <a:xfrm>
            <a:off x="9089970" y="68"/>
            <a:ext cx="1344024" cy="978187"/>
          </a:xfrm>
          <a:custGeom>
            <a:avLst/>
            <a:gdLst>
              <a:gd name="connsiteX0" fmla="*/ 0 w 1031966"/>
              <a:gd name="connsiteY0" fmla="*/ 1567543 h 1567543"/>
              <a:gd name="connsiteX1" fmla="*/ 515983 w 1031966"/>
              <a:gd name="connsiteY1" fmla="*/ 0 h 1567543"/>
              <a:gd name="connsiteX2" fmla="*/ 1031966 w 1031966"/>
              <a:gd name="connsiteY2" fmla="*/ 1567543 h 1567543"/>
              <a:gd name="connsiteX3" fmla="*/ 0 w 1031966"/>
              <a:gd name="connsiteY3" fmla="*/ 1567543 h 1567543"/>
              <a:gd name="connsiteX0" fmla="*/ 0 w 1031966"/>
              <a:gd name="connsiteY0" fmla="*/ 1606731 h 1606731"/>
              <a:gd name="connsiteX1" fmla="*/ 6531 w 1031966"/>
              <a:gd name="connsiteY1" fmla="*/ 0 h 1606731"/>
              <a:gd name="connsiteX2" fmla="*/ 1031966 w 1031966"/>
              <a:gd name="connsiteY2" fmla="*/ 1606731 h 1606731"/>
              <a:gd name="connsiteX3" fmla="*/ 0 w 1031966"/>
              <a:gd name="connsiteY3" fmla="*/ 1606731 h 1606731"/>
              <a:gd name="connsiteX0" fmla="*/ 0 w 1031966"/>
              <a:gd name="connsiteY0" fmla="*/ 1606731 h 1625781"/>
              <a:gd name="connsiteX1" fmla="*/ 6531 w 1031966"/>
              <a:gd name="connsiteY1" fmla="*/ 0 h 1625781"/>
              <a:gd name="connsiteX2" fmla="*/ 1031966 w 1031966"/>
              <a:gd name="connsiteY2" fmla="*/ 1625781 h 1625781"/>
              <a:gd name="connsiteX3" fmla="*/ 0 w 1031966"/>
              <a:gd name="connsiteY3" fmla="*/ 1606731 h 1625781"/>
              <a:gd name="connsiteX0" fmla="*/ 0 w 1031966"/>
              <a:gd name="connsiteY0" fmla="*/ 1616256 h 1625781"/>
              <a:gd name="connsiteX1" fmla="*/ 6531 w 1031966"/>
              <a:gd name="connsiteY1" fmla="*/ 0 h 1625781"/>
              <a:gd name="connsiteX2" fmla="*/ 1031966 w 1031966"/>
              <a:gd name="connsiteY2" fmla="*/ 1625781 h 1625781"/>
              <a:gd name="connsiteX3" fmla="*/ 0 w 1031966"/>
              <a:gd name="connsiteY3" fmla="*/ 1616256 h 1625781"/>
              <a:gd name="connsiteX0" fmla="*/ 0 w 1031966"/>
              <a:gd name="connsiteY0" fmla="*/ 1616256 h 1618637"/>
              <a:gd name="connsiteX1" fmla="*/ 6531 w 1031966"/>
              <a:gd name="connsiteY1" fmla="*/ 0 h 1618637"/>
              <a:gd name="connsiteX2" fmla="*/ 1031966 w 1031966"/>
              <a:gd name="connsiteY2" fmla="*/ 1618637 h 1618637"/>
              <a:gd name="connsiteX3" fmla="*/ 0 w 1031966"/>
              <a:gd name="connsiteY3" fmla="*/ 1616256 h 1618637"/>
              <a:gd name="connsiteX0" fmla="*/ 2730 w 1034696"/>
              <a:gd name="connsiteY0" fmla="*/ 1589013 h 1591394"/>
              <a:gd name="connsiteX1" fmla="*/ 0 w 1034696"/>
              <a:gd name="connsiteY1" fmla="*/ 0 h 1591394"/>
              <a:gd name="connsiteX2" fmla="*/ 1034696 w 1034696"/>
              <a:gd name="connsiteY2" fmla="*/ 1591394 h 1591394"/>
              <a:gd name="connsiteX3" fmla="*/ 2730 w 1034696"/>
              <a:gd name="connsiteY3" fmla="*/ 1589013 h 1591394"/>
              <a:gd name="connsiteX0" fmla="*/ 2730 w 1034696"/>
              <a:gd name="connsiteY0" fmla="*/ 1577337 h 1579718"/>
              <a:gd name="connsiteX1" fmla="*/ 0 w 1034696"/>
              <a:gd name="connsiteY1" fmla="*/ 0 h 1579718"/>
              <a:gd name="connsiteX2" fmla="*/ 1034696 w 1034696"/>
              <a:gd name="connsiteY2" fmla="*/ 1579718 h 1579718"/>
              <a:gd name="connsiteX3" fmla="*/ 2730 w 1034696"/>
              <a:gd name="connsiteY3" fmla="*/ 1577337 h 1579718"/>
              <a:gd name="connsiteX0" fmla="*/ 2730 w 1034696"/>
              <a:gd name="connsiteY0" fmla="*/ 1565661 h 1579718"/>
              <a:gd name="connsiteX1" fmla="*/ 0 w 1034696"/>
              <a:gd name="connsiteY1" fmla="*/ 0 h 1579718"/>
              <a:gd name="connsiteX2" fmla="*/ 1034696 w 1034696"/>
              <a:gd name="connsiteY2" fmla="*/ 1579718 h 1579718"/>
              <a:gd name="connsiteX3" fmla="*/ 2730 w 1034696"/>
              <a:gd name="connsiteY3" fmla="*/ 1565661 h 1579718"/>
              <a:gd name="connsiteX0" fmla="*/ 2730 w 1025435"/>
              <a:gd name="connsiteY0" fmla="*/ 1565661 h 1575825"/>
              <a:gd name="connsiteX1" fmla="*/ 0 w 1025435"/>
              <a:gd name="connsiteY1" fmla="*/ 0 h 1575825"/>
              <a:gd name="connsiteX2" fmla="*/ 1025435 w 1025435"/>
              <a:gd name="connsiteY2" fmla="*/ 1575825 h 1575825"/>
              <a:gd name="connsiteX3" fmla="*/ 2730 w 1025435"/>
              <a:gd name="connsiteY3" fmla="*/ 1565661 h 1575825"/>
              <a:gd name="connsiteX0" fmla="*/ 2730 w 1020804"/>
              <a:gd name="connsiteY0" fmla="*/ 1565661 h 1565661"/>
              <a:gd name="connsiteX1" fmla="*/ 0 w 1020804"/>
              <a:gd name="connsiteY1" fmla="*/ 0 h 1565661"/>
              <a:gd name="connsiteX2" fmla="*/ 1020804 w 1020804"/>
              <a:gd name="connsiteY2" fmla="*/ 1564151 h 1565661"/>
              <a:gd name="connsiteX3" fmla="*/ 2730 w 1020804"/>
              <a:gd name="connsiteY3" fmla="*/ 1565661 h 1565661"/>
              <a:gd name="connsiteX0" fmla="*/ 2730 w 1016173"/>
              <a:gd name="connsiteY0" fmla="*/ 1565661 h 1565661"/>
              <a:gd name="connsiteX1" fmla="*/ 0 w 1016173"/>
              <a:gd name="connsiteY1" fmla="*/ 0 h 1565661"/>
              <a:gd name="connsiteX2" fmla="*/ 1016173 w 1016173"/>
              <a:gd name="connsiteY2" fmla="*/ 1564151 h 1565661"/>
              <a:gd name="connsiteX3" fmla="*/ 2730 w 1016173"/>
              <a:gd name="connsiteY3" fmla="*/ 1565661 h 1565661"/>
              <a:gd name="connsiteX0" fmla="*/ 2730 w 1016173"/>
              <a:gd name="connsiteY0" fmla="*/ 1577335 h 1577335"/>
              <a:gd name="connsiteX1" fmla="*/ 0 w 1016173"/>
              <a:gd name="connsiteY1" fmla="*/ 0 h 1577335"/>
              <a:gd name="connsiteX2" fmla="*/ 1016173 w 1016173"/>
              <a:gd name="connsiteY2" fmla="*/ 1564151 h 1577335"/>
              <a:gd name="connsiteX3" fmla="*/ 2730 w 1016173"/>
              <a:gd name="connsiteY3" fmla="*/ 1577335 h 1577335"/>
              <a:gd name="connsiteX0" fmla="*/ 2730 w 1030065"/>
              <a:gd name="connsiteY0" fmla="*/ 1577335 h 1587501"/>
              <a:gd name="connsiteX1" fmla="*/ 0 w 1030065"/>
              <a:gd name="connsiteY1" fmla="*/ 0 h 1587501"/>
              <a:gd name="connsiteX2" fmla="*/ 1030065 w 1030065"/>
              <a:gd name="connsiteY2" fmla="*/ 1587501 h 1587501"/>
              <a:gd name="connsiteX3" fmla="*/ 2730 w 1030065"/>
              <a:gd name="connsiteY3" fmla="*/ 1577335 h 1587501"/>
              <a:gd name="connsiteX0" fmla="*/ 0 w 1306747"/>
              <a:gd name="connsiteY0" fmla="*/ 1598683 h 1598683"/>
              <a:gd name="connsiteX1" fmla="*/ 276682 w 1306747"/>
              <a:gd name="connsiteY1" fmla="*/ 0 h 1598683"/>
              <a:gd name="connsiteX2" fmla="*/ 1306747 w 1306747"/>
              <a:gd name="connsiteY2" fmla="*/ 1587501 h 1598683"/>
              <a:gd name="connsiteX3" fmla="*/ 0 w 1306747"/>
              <a:gd name="connsiteY3" fmla="*/ 1598683 h 15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6747" h="1598683">
                <a:moveTo>
                  <a:pt x="0" y="1598683"/>
                </a:moveTo>
                <a:lnTo>
                  <a:pt x="276682" y="0"/>
                </a:lnTo>
                <a:lnTo>
                  <a:pt x="1306747" y="1587501"/>
                </a:lnTo>
                <a:lnTo>
                  <a:pt x="0" y="1598683"/>
                </a:lnTo>
                <a:close/>
              </a:path>
            </a:pathLst>
          </a:custGeom>
          <a:solidFill>
            <a:srgbClr val="64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0" y="6838572"/>
            <a:ext cx="12192000" cy="0"/>
          </a:xfrm>
          <a:prstGeom prst="line">
            <a:avLst/>
          </a:prstGeom>
          <a:ln w="38100">
            <a:solidFill>
              <a:srgbClr val="C8D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1" y="-1158"/>
            <a:ext cx="9377354" cy="972205"/>
          </a:xfrm>
          <a:prstGeom prst="rect">
            <a:avLst/>
          </a:prstGeom>
          <a:solidFill>
            <a:srgbClr val="6428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2F2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0" y="977703"/>
            <a:ext cx="12192000" cy="0"/>
          </a:xfrm>
          <a:prstGeom prst="line">
            <a:avLst/>
          </a:prstGeom>
          <a:ln w="38100">
            <a:solidFill>
              <a:srgbClr val="C8DC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13063" y="6598525"/>
            <a:ext cx="2743200" cy="238209"/>
          </a:xfrm>
          <a:prstGeom prst="rect">
            <a:avLst/>
          </a:prstGeom>
        </p:spPr>
        <p:txBody>
          <a:bodyPr/>
          <a:lstStyle>
            <a:lvl1pPr algn="l">
              <a:defRPr sz="1100">
                <a:solidFill>
                  <a:schemeClr val="accent6">
                    <a:lumMod val="10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35737" y="6609806"/>
            <a:ext cx="2743200" cy="226928"/>
          </a:xfrm>
          <a:prstGeom prst="rect">
            <a:avLst/>
          </a:prstGeom>
        </p:spPr>
        <p:txBody>
          <a:bodyPr/>
          <a:lstStyle>
            <a:lvl1pPr algn="r">
              <a:defRPr sz="1100">
                <a:solidFill>
                  <a:schemeClr val="accent6">
                    <a:lumMod val="10000"/>
                  </a:schemeClr>
                </a:solidFill>
              </a:defRPr>
            </a:lvl1pPr>
          </a:lstStyle>
          <a:p>
            <a:fld id="{ABBA22CA-4A86-4D5F-AFD9-225E749C4664}" type="slidenum">
              <a:rPr lang="en-US" smtClean="0">
                <a:solidFill>
                  <a:srgbClr val="000000">
                    <a:lumMod val="10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lumMod val="10000"/>
                </a:srgb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9805" y="62980"/>
            <a:ext cx="1590261" cy="8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16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2"/>
          </a:solidFill>
          <a:latin typeface="Futura Hv BT" panose="020B07020202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642882"/>
        </a:buClr>
        <a:buFont typeface="Wingdings" panose="05000000000000000000" pitchFamily="2" charset="2"/>
        <a:buChar char="§"/>
        <a:defRPr sz="28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2882"/>
        </a:buClr>
        <a:buFont typeface="Wingdings" panose="05000000000000000000" pitchFamily="2" charset="2"/>
        <a:buChar char="§"/>
        <a:defRPr sz="24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2882"/>
        </a:buClr>
        <a:buFont typeface="Wingdings" panose="05000000000000000000" pitchFamily="2" charset="2"/>
        <a:buChar char="§"/>
        <a:defRPr sz="20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2882"/>
        </a:buClr>
        <a:buFont typeface="Wingdings" panose="05000000000000000000" pitchFamily="2" charset="2"/>
        <a:buChar char="§"/>
        <a:defRPr sz="18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642882"/>
        </a:buClr>
        <a:buFont typeface="Wingdings" panose="05000000000000000000" pitchFamily="2" charset="2"/>
        <a:buChar char="§"/>
        <a:defRPr sz="1800" kern="1200">
          <a:solidFill>
            <a:schemeClr val="accent6">
              <a:lumMod val="10000"/>
            </a:schemeClr>
          </a:solidFill>
          <a:latin typeface="Futura Lt BT" panose="020B04020202040203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2345713" y="1432648"/>
            <a:ext cx="7585423" cy="110639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Futura Hv BT" panose="020B0702020204020204" pitchFamily="34" charset="0"/>
              </a:rPr>
              <a:t>ALM</a:t>
            </a:r>
            <a:br>
              <a:rPr lang="en-US" dirty="0">
                <a:solidFill>
                  <a:schemeClr val="bg2"/>
                </a:solidFill>
                <a:latin typeface="Futura Hv BT" panose="020B0702020204020204" pitchFamily="34" charset="0"/>
              </a:rPr>
            </a:br>
            <a:r>
              <a:rPr lang="en-US" dirty="0">
                <a:solidFill>
                  <a:schemeClr val="bg2"/>
                </a:solidFill>
                <a:latin typeface="Futura Hv BT" panose="020B0702020204020204" pitchFamily="34" charset="0"/>
              </a:rPr>
              <a:t>PTC Integrity</a:t>
            </a:r>
            <a:endParaRPr lang="en-US" sz="2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206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75629"/>
            <a:ext cx="11061700" cy="630471"/>
          </a:xfrm>
        </p:spPr>
        <p:txBody>
          <a:bodyPr/>
          <a:lstStyle/>
          <a:p>
            <a:r>
              <a:rPr lang="en-US" dirty="0"/>
              <a:t>Product Scope: Windchill PDMlink/ PTC Integrity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22CA-4A86-4D5F-AFD9-225E749C466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2100" y="1211256"/>
            <a:ext cx="54152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Windchill PDMlink: </a:t>
            </a:r>
          </a:p>
          <a:p>
            <a:endParaRPr lang="en-US" b="1" dirty="0"/>
          </a:p>
          <a:p>
            <a:r>
              <a:rPr lang="en-US" u="sng" dirty="0"/>
              <a:t>Focused on Mechanical/ Electrical/ Electronics products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BOM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CAD Data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Document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Design Change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Project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06598" y="1211256"/>
            <a:ext cx="45345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PTC Integrity: </a:t>
            </a:r>
          </a:p>
          <a:p>
            <a:endParaRPr lang="en-US" b="1" dirty="0"/>
          </a:p>
          <a:p>
            <a:r>
              <a:rPr lang="en-US" u="sng" dirty="0"/>
              <a:t>Focused on Application life cycle Management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Requirement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Test &amp; Defect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Software Data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Software Change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Software Configuration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Software Build/ Deployment Management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Project Management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74229" y="1136469"/>
            <a:ext cx="65505" cy="5557975"/>
          </a:xfrm>
          <a:prstGeom prst="line">
            <a:avLst/>
          </a:prstGeom>
          <a:ln w="7302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4300" y="4259322"/>
            <a:ext cx="11794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300" y="4437526"/>
            <a:ext cx="54253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Business Drivers: Windchill Deployment and Usage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Product Life Cycle Management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06598" y="4434907"/>
            <a:ext cx="57416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Key Business Drivers: PTC Integrity Deployment and Usage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Requirement Life cycle Management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Test and Defect Life cycle Management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Software Data and Configuration Management</a:t>
            </a:r>
          </a:p>
        </p:txBody>
      </p:sp>
    </p:spTree>
    <p:extLst>
      <p:ext uri="{BB962C8B-B14F-4D97-AF65-F5344CB8AC3E}">
        <p14:creationId xmlns:p14="http://schemas.microsoft.com/office/powerpoint/2010/main" val="1809307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Benefits: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765" y="1265874"/>
            <a:ext cx="11761936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Integrated Product Development Environment eliminates functional silos </a:t>
            </a:r>
            <a:r>
              <a:rPr lang="en-US" sz="2000"/>
              <a:t>and inefficiencies 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/>
              <a:t>Achieving ASPICE Level III Compliance- Exceeding/ Meeting OEM Requirements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Software Development process best practice enablement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Automation of ISO 26262 standard compliance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22CA-4A86-4D5F-AFD9-225E749C466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56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12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48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ITC Infotech ALM at a glance</a:t>
            </a:r>
            <a:endParaRPr lang="en-IN" dirty="0"/>
          </a:p>
        </p:txBody>
      </p:sp>
      <p:sp>
        <p:nvSpPr>
          <p:cNvPr id="144" name="TextBox 16"/>
          <p:cNvSpPr txBox="1">
            <a:spLocks noChangeArrowheads="1"/>
          </p:cNvSpPr>
          <p:nvPr/>
        </p:nvSpPr>
        <p:spPr bwMode="auto">
          <a:xfrm>
            <a:off x="266701" y="3355841"/>
            <a:ext cx="4854048" cy="400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wrap="square" lIns="91359" tIns="45682" rIns="91359" bIns="45682" anchor="ctr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rgbClr val="000000"/>
                </a:solidFill>
              </a:rPr>
              <a:t>Industry Verticals Served</a:t>
            </a:r>
            <a:endParaRPr lang="en-US" sz="800" b="1" kern="0" dirty="0">
              <a:solidFill>
                <a:srgbClr val="000000"/>
              </a:solidFill>
            </a:endParaRPr>
          </a:p>
        </p:txBody>
      </p:sp>
      <p:sp>
        <p:nvSpPr>
          <p:cNvPr id="140" name="TextBox 31"/>
          <p:cNvSpPr txBox="1">
            <a:spLocks noChangeArrowheads="1"/>
          </p:cNvSpPr>
          <p:nvPr/>
        </p:nvSpPr>
        <p:spPr bwMode="auto">
          <a:xfrm>
            <a:off x="266702" y="1143001"/>
            <a:ext cx="2477443" cy="7078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lIns="91359" tIns="45682" rIns="91359" bIns="45682" anchor="ctr">
            <a:no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rgbClr val="000000"/>
                </a:solidFill>
              </a:rPr>
              <a:t>8 </a:t>
            </a:r>
          </a:p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</a:rPr>
              <a:t>Global Customer</a:t>
            </a:r>
            <a:endParaRPr lang="en-US" sz="900" kern="0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2" y="1845299"/>
            <a:ext cx="2477443" cy="1016282"/>
          </a:xfrm>
          <a:prstGeom prst="rect">
            <a:avLst/>
          </a:prstGeom>
        </p:spPr>
      </p:pic>
      <p:sp>
        <p:nvSpPr>
          <p:cNvPr id="76" name="TextBox 31"/>
          <p:cNvSpPr txBox="1">
            <a:spLocks noChangeArrowheads="1"/>
          </p:cNvSpPr>
          <p:nvPr/>
        </p:nvSpPr>
        <p:spPr bwMode="auto">
          <a:xfrm>
            <a:off x="3268402" y="1143001"/>
            <a:ext cx="2477443" cy="7078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lIns="91359" tIns="45682" rIns="91359" bIns="45682" anchor="ctr">
            <a:no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rgbClr val="000000"/>
                </a:solidFill>
              </a:rPr>
              <a:t>15+ </a:t>
            </a:r>
            <a:r>
              <a:rPr lang="en-US" sz="2000" kern="0" dirty="0">
                <a:solidFill>
                  <a:srgbClr val="000000"/>
                </a:solidFill>
              </a:rPr>
              <a:t>Dedicated</a:t>
            </a:r>
          </a:p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</a:rPr>
              <a:t>ALM Consultants</a:t>
            </a:r>
            <a:endParaRPr lang="en-US" sz="900" kern="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8246"/>
          <a:stretch/>
        </p:blipFill>
        <p:spPr>
          <a:xfrm>
            <a:off x="3266353" y="1845300"/>
            <a:ext cx="2481541" cy="1036089"/>
          </a:xfrm>
          <a:prstGeom prst="rect">
            <a:avLst/>
          </a:prstGeom>
        </p:spPr>
      </p:pic>
      <p:sp>
        <p:nvSpPr>
          <p:cNvPr id="79" name="TextBox 16"/>
          <p:cNvSpPr txBox="1">
            <a:spLocks noChangeArrowheads="1"/>
          </p:cNvSpPr>
          <p:nvPr/>
        </p:nvSpPr>
        <p:spPr bwMode="auto">
          <a:xfrm>
            <a:off x="6359030" y="1143001"/>
            <a:ext cx="2477443" cy="7078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lIns="91359" tIns="45682" rIns="91359" bIns="45682" anchor="ctr">
            <a:no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rgbClr val="000000"/>
                </a:solidFill>
              </a:rPr>
              <a:t>8</a:t>
            </a:r>
          </a:p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</a:rPr>
              <a:t>Projects Delivered</a:t>
            </a:r>
            <a:endParaRPr lang="en-US" sz="800" kern="0" dirty="0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982" y="1845299"/>
            <a:ext cx="2479491" cy="1054566"/>
          </a:xfrm>
          <a:prstGeom prst="rect">
            <a:avLst/>
          </a:prstGeom>
        </p:spPr>
      </p:pic>
      <p:sp>
        <p:nvSpPr>
          <p:cNvPr id="81" name="TextBox 16"/>
          <p:cNvSpPr txBox="1">
            <a:spLocks noChangeArrowheads="1"/>
          </p:cNvSpPr>
          <p:nvPr/>
        </p:nvSpPr>
        <p:spPr bwMode="auto">
          <a:xfrm>
            <a:off x="5463589" y="3355841"/>
            <a:ext cx="6324532" cy="400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wrap="square" lIns="91359" tIns="45682" rIns="91359" bIns="45682" anchor="ctr">
            <a:spAutoFit/>
          </a:bodyPr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</a:rPr>
              <a:t>Our Capability Differentiators </a:t>
            </a:r>
            <a:endParaRPr lang="en-US" sz="800" b="1" kern="0" dirty="0">
              <a:solidFill>
                <a:srgbClr val="642882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2" y="3842538"/>
            <a:ext cx="2311665" cy="1157758"/>
          </a:xfrm>
          <a:prstGeom prst="rect">
            <a:avLst/>
          </a:prstGeom>
        </p:spPr>
      </p:pic>
      <p:sp>
        <p:nvSpPr>
          <p:cNvPr id="108" name="TextBox 16"/>
          <p:cNvSpPr txBox="1">
            <a:spLocks noChangeArrowheads="1"/>
          </p:cNvSpPr>
          <p:nvPr/>
        </p:nvSpPr>
        <p:spPr bwMode="auto">
          <a:xfrm>
            <a:off x="266702" y="4964917"/>
            <a:ext cx="2311665" cy="338414"/>
          </a:xfrm>
          <a:prstGeom prst="rect">
            <a:avLst/>
          </a:prstGeom>
          <a:solidFill>
            <a:srgbClr val="DBDBDB">
              <a:lumMod val="60000"/>
              <a:lumOff val="40000"/>
            </a:srgbClr>
          </a:solidFill>
          <a:ln w="9525" algn="ctr">
            <a:noFill/>
            <a:round/>
            <a:headEnd/>
            <a:tailEnd/>
          </a:ln>
        </p:spPr>
        <p:txBody>
          <a:bodyPr wrap="square" lIns="91359" tIns="45682" rIns="91359" bIns="45682" anchor="ctr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00"/>
                </a:solidFill>
              </a:rPr>
              <a:t>Automotive</a:t>
            </a:r>
            <a:endParaRPr lang="en-US" sz="600" kern="0" dirty="0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767" y="3842538"/>
            <a:ext cx="2402981" cy="1124992"/>
          </a:xfrm>
          <a:prstGeom prst="rect">
            <a:avLst/>
          </a:prstGeom>
        </p:spPr>
      </p:pic>
      <p:sp>
        <p:nvSpPr>
          <p:cNvPr id="110" name="TextBox 16"/>
          <p:cNvSpPr txBox="1">
            <a:spLocks noChangeArrowheads="1"/>
          </p:cNvSpPr>
          <p:nvPr/>
        </p:nvSpPr>
        <p:spPr bwMode="auto">
          <a:xfrm>
            <a:off x="2687766" y="4965170"/>
            <a:ext cx="2402980" cy="338414"/>
          </a:xfrm>
          <a:prstGeom prst="rect">
            <a:avLst/>
          </a:prstGeom>
          <a:solidFill>
            <a:srgbClr val="DBDBDB">
              <a:lumMod val="60000"/>
              <a:lumOff val="40000"/>
            </a:srgbClr>
          </a:solidFill>
          <a:ln w="9525" algn="ctr">
            <a:noFill/>
            <a:round/>
            <a:headEnd/>
            <a:tailEnd/>
          </a:ln>
        </p:spPr>
        <p:txBody>
          <a:bodyPr wrap="square" lIns="91359" tIns="45682" rIns="91359" bIns="45682" anchor="ctr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00"/>
                </a:solidFill>
              </a:rPr>
              <a:t>Industrial</a:t>
            </a:r>
            <a:endParaRPr lang="en-US" sz="600" kern="0" dirty="0">
              <a:solidFill>
                <a:srgbClr val="0000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702" y="5296963"/>
            <a:ext cx="2357063" cy="1137730"/>
          </a:xfrm>
          <a:prstGeom prst="rect">
            <a:avLst/>
          </a:prstGeom>
        </p:spPr>
      </p:pic>
      <p:sp>
        <p:nvSpPr>
          <p:cNvPr id="112" name="TextBox 16"/>
          <p:cNvSpPr txBox="1">
            <a:spLocks noChangeArrowheads="1"/>
          </p:cNvSpPr>
          <p:nvPr/>
        </p:nvSpPr>
        <p:spPr bwMode="auto">
          <a:xfrm>
            <a:off x="266701" y="6221781"/>
            <a:ext cx="2314732" cy="338414"/>
          </a:xfrm>
          <a:prstGeom prst="rect">
            <a:avLst/>
          </a:prstGeom>
          <a:solidFill>
            <a:srgbClr val="DBDBDB">
              <a:lumMod val="60000"/>
              <a:lumOff val="40000"/>
            </a:srgbClr>
          </a:solidFill>
          <a:ln w="9525" algn="ctr">
            <a:noFill/>
            <a:round/>
            <a:headEnd/>
            <a:tailEnd/>
          </a:ln>
        </p:spPr>
        <p:txBody>
          <a:bodyPr wrap="square" lIns="91359" tIns="45682" rIns="91359" bIns="45682" anchor="ctr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00"/>
                </a:solidFill>
              </a:rPr>
              <a:t>Hi-Tech</a:t>
            </a:r>
            <a:endParaRPr lang="en-US" sz="600" kern="0" dirty="0">
              <a:solidFill>
                <a:srgbClr val="000000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87767" y="5332329"/>
            <a:ext cx="2402981" cy="984586"/>
          </a:xfrm>
          <a:prstGeom prst="rect">
            <a:avLst/>
          </a:prstGeom>
        </p:spPr>
      </p:pic>
      <p:sp>
        <p:nvSpPr>
          <p:cNvPr id="114" name="TextBox 16"/>
          <p:cNvSpPr txBox="1">
            <a:spLocks noChangeArrowheads="1"/>
          </p:cNvSpPr>
          <p:nvPr/>
        </p:nvSpPr>
        <p:spPr bwMode="auto">
          <a:xfrm>
            <a:off x="2687766" y="6221781"/>
            <a:ext cx="2402980" cy="338414"/>
          </a:xfrm>
          <a:prstGeom prst="rect">
            <a:avLst/>
          </a:prstGeom>
          <a:solidFill>
            <a:srgbClr val="DBDBDB">
              <a:lumMod val="60000"/>
              <a:lumOff val="40000"/>
            </a:srgbClr>
          </a:solidFill>
          <a:ln w="9525" algn="ctr">
            <a:noFill/>
            <a:round/>
            <a:headEnd/>
            <a:tailEnd/>
          </a:ln>
        </p:spPr>
        <p:txBody>
          <a:bodyPr wrap="square" lIns="91359" tIns="45682" rIns="91359" bIns="45682" anchor="ctr">
            <a:spAutoFit/>
          </a:bodyPr>
          <a:lstStyle/>
          <a:p>
            <a:pPr algn="ctr">
              <a:defRPr/>
            </a:pPr>
            <a:r>
              <a:rPr lang="en-US" sz="1600" kern="0" dirty="0">
                <a:solidFill>
                  <a:srgbClr val="000000"/>
                </a:solidFill>
              </a:rPr>
              <a:t>Aerospace &amp; Defense</a:t>
            </a:r>
            <a:endParaRPr lang="en-US" sz="600" kern="0" dirty="0">
              <a:solidFill>
                <a:srgbClr val="000000"/>
              </a:solidFill>
            </a:endParaRPr>
          </a:p>
        </p:txBody>
      </p:sp>
      <p:sp>
        <p:nvSpPr>
          <p:cNvPr id="36" name="TextBox 16"/>
          <p:cNvSpPr txBox="1">
            <a:spLocks noChangeArrowheads="1"/>
          </p:cNvSpPr>
          <p:nvPr/>
        </p:nvSpPr>
        <p:spPr bwMode="auto">
          <a:xfrm>
            <a:off x="9200910" y="1143001"/>
            <a:ext cx="2651300" cy="7078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round/>
            <a:headEnd/>
            <a:tailEnd/>
          </a:ln>
        </p:spPr>
        <p:txBody>
          <a:bodyPr wrap="square" lIns="91359" tIns="45682" rIns="91359" bIns="45682" anchor="ctr">
            <a:no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</a:rPr>
              <a:t>U&amp;M </a:t>
            </a:r>
          </a:p>
          <a:p>
            <a:pPr algn="ctr">
              <a:defRPr/>
            </a:pPr>
            <a:r>
              <a:rPr lang="en-US" sz="2000" kern="0" dirty="0">
                <a:solidFill>
                  <a:srgbClr val="000000"/>
                </a:solidFill>
              </a:rPr>
              <a:t>Centre of Excellence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0909" y="1845300"/>
            <a:ext cx="2651300" cy="10213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4423" y="3863042"/>
            <a:ext cx="66083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PTC Global Strategic Service Advantage Partner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Domain and Process led Consulting Approach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Widest PTC product family integration expertise across modules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Assured Service Delivery capability backed by standard tools &amp; templates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One of the largest pool of trained resources on  PTC Integrity within PTC partner ecosystem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©2016 ITC Infotech. All Rights Reserved.</a:t>
            </a:r>
            <a:endParaRPr lang="en-IN" dirty="0">
              <a:solidFill>
                <a:srgbClr val="00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F2EA8-35F1-4A35-9763-13466C1417DD}" type="slidenum">
              <a:rPr lang="en-IN" smtClean="0">
                <a:solidFill>
                  <a:srgbClr val="000000"/>
                </a:solidFill>
              </a:rPr>
              <a:pPr/>
              <a:t>2</a:t>
            </a:fld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99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525" y="200777"/>
            <a:ext cx="7009296" cy="369332"/>
          </a:xfrm>
        </p:spPr>
        <p:txBody>
          <a:bodyPr>
            <a:noAutofit/>
          </a:bodyPr>
          <a:lstStyle/>
          <a:p>
            <a:r>
              <a:rPr lang="en-IN" sz="3000" dirty="0"/>
              <a:t>ALM Practice Overview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578789" y="6609806"/>
            <a:ext cx="166712" cy="169277"/>
          </a:xfrm>
        </p:spPr>
        <p:txBody>
          <a:bodyPr/>
          <a:lstStyle/>
          <a:p>
            <a:fld id="{53CF2EA8-35F1-4A35-9763-13466C1417DD}" type="slidenum">
              <a:rPr lang="en-IN" smtClean="0">
                <a:solidFill>
                  <a:srgbClr val="000000">
                    <a:lumMod val="10000"/>
                  </a:srgbClr>
                </a:solidFill>
              </a:rPr>
              <a:pPr/>
              <a:t>3</a:t>
            </a:fld>
            <a:endParaRPr lang="en-IN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7" name="Hexagon 6"/>
          <p:cNvSpPr>
            <a:spLocks noChangeAspect="1"/>
          </p:cNvSpPr>
          <p:nvPr/>
        </p:nvSpPr>
        <p:spPr>
          <a:xfrm>
            <a:off x="1442546" y="2164511"/>
            <a:ext cx="1657161" cy="1444726"/>
          </a:xfrm>
          <a:prstGeom prst="hexagon">
            <a:avLst/>
          </a:prstGeom>
          <a:gradFill flip="none" rotWithShape="1">
            <a:gsLst>
              <a:gs pos="0">
                <a:srgbClr val="912F46">
                  <a:shade val="30000"/>
                  <a:satMod val="115000"/>
                </a:srgbClr>
              </a:gs>
              <a:gs pos="50000">
                <a:srgbClr val="912F46">
                  <a:shade val="67500"/>
                  <a:satMod val="115000"/>
                </a:srgbClr>
              </a:gs>
              <a:gs pos="100000">
                <a:srgbClr val="912F46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Software Configuration Management Enablement</a:t>
            </a:r>
          </a:p>
        </p:txBody>
      </p:sp>
      <p:sp>
        <p:nvSpPr>
          <p:cNvPr id="9" name="Hexagon 8"/>
          <p:cNvSpPr>
            <a:spLocks noChangeAspect="1"/>
          </p:cNvSpPr>
          <p:nvPr/>
        </p:nvSpPr>
        <p:spPr>
          <a:xfrm>
            <a:off x="1457573" y="3598695"/>
            <a:ext cx="1657161" cy="1444726"/>
          </a:xfrm>
          <a:prstGeom prst="hexagon">
            <a:avLst/>
          </a:prstGeom>
          <a:gradFill flip="none" rotWithShape="1">
            <a:gsLst>
              <a:gs pos="0">
                <a:srgbClr val="912F46">
                  <a:shade val="30000"/>
                  <a:satMod val="115000"/>
                </a:srgbClr>
              </a:gs>
              <a:gs pos="50000">
                <a:srgbClr val="912F46">
                  <a:shade val="67500"/>
                  <a:satMod val="115000"/>
                </a:srgbClr>
              </a:gs>
              <a:gs pos="100000">
                <a:srgbClr val="912F46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System Test Management</a:t>
            </a:r>
          </a:p>
        </p:txBody>
      </p:sp>
      <p:sp>
        <p:nvSpPr>
          <p:cNvPr id="10" name="Hexagon 9"/>
          <p:cNvSpPr>
            <a:spLocks noChangeAspect="1"/>
          </p:cNvSpPr>
          <p:nvPr/>
        </p:nvSpPr>
        <p:spPr>
          <a:xfrm>
            <a:off x="166105" y="2847081"/>
            <a:ext cx="1657161" cy="1444726"/>
          </a:xfrm>
          <a:prstGeom prst="hexagon">
            <a:avLst/>
          </a:prstGeom>
          <a:gradFill flip="none" rotWithShape="1">
            <a:gsLst>
              <a:gs pos="0">
                <a:srgbClr val="912F46">
                  <a:shade val="30000"/>
                  <a:satMod val="115000"/>
                </a:srgbClr>
              </a:gs>
              <a:gs pos="50000">
                <a:srgbClr val="912F46">
                  <a:shade val="67500"/>
                  <a:satMod val="115000"/>
                </a:srgbClr>
              </a:gs>
              <a:gs pos="100000">
                <a:srgbClr val="912F46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Application Lifecycle Management Enablement</a:t>
            </a:r>
          </a:p>
        </p:txBody>
      </p:sp>
      <p:sp>
        <p:nvSpPr>
          <p:cNvPr id="11" name="Hexagon 10"/>
          <p:cNvSpPr>
            <a:spLocks noChangeAspect="1"/>
          </p:cNvSpPr>
          <p:nvPr/>
        </p:nvSpPr>
        <p:spPr>
          <a:xfrm>
            <a:off x="2745819" y="2871336"/>
            <a:ext cx="1657161" cy="1444726"/>
          </a:xfrm>
          <a:prstGeom prst="hexagon">
            <a:avLst/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642882"/>
                </a:solidFill>
                <a:latin typeface="Arial Narrow" pitchFamily="34" charset="0"/>
              </a:rPr>
              <a:t>Model Based System Engineering Enablement</a:t>
            </a:r>
          </a:p>
        </p:txBody>
      </p:sp>
      <p:sp>
        <p:nvSpPr>
          <p:cNvPr id="12" name="Hexagon 11"/>
          <p:cNvSpPr>
            <a:spLocks noChangeAspect="1"/>
          </p:cNvSpPr>
          <p:nvPr/>
        </p:nvSpPr>
        <p:spPr>
          <a:xfrm>
            <a:off x="158876" y="1409845"/>
            <a:ext cx="1657161" cy="1444726"/>
          </a:xfrm>
          <a:prstGeom prst="hexagon">
            <a:avLst/>
          </a:prstGeom>
          <a:gradFill flip="none" rotWithShape="1">
            <a:gsLst>
              <a:gs pos="0">
                <a:srgbClr val="912F46">
                  <a:shade val="30000"/>
                  <a:satMod val="115000"/>
                </a:srgbClr>
              </a:gs>
              <a:gs pos="50000">
                <a:srgbClr val="912F46">
                  <a:shade val="67500"/>
                  <a:satMod val="115000"/>
                </a:srgbClr>
              </a:gs>
              <a:gs pos="100000">
                <a:srgbClr val="912F46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Requirement</a:t>
            </a:r>
          </a:p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Management Enablement</a:t>
            </a:r>
          </a:p>
        </p:txBody>
      </p:sp>
      <p:sp>
        <p:nvSpPr>
          <p:cNvPr id="46" name="Hexagon 45"/>
          <p:cNvSpPr>
            <a:spLocks noChangeAspect="1"/>
          </p:cNvSpPr>
          <p:nvPr/>
        </p:nvSpPr>
        <p:spPr>
          <a:xfrm>
            <a:off x="9117837" y="1372054"/>
            <a:ext cx="1657161" cy="1444726"/>
          </a:xfrm>
          <a:prstGeom prst="hexagon">
            <a:avLst/>
          </a:prstGeom>
          <a:solidFill>
            <a:srgbClr val="002060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/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Requirement mgmt. Automation  for Global Auto OEM</a:t>
            </a:r>
          </a:p>
        </p:txBody>
      </p:sp>
      <p:sp>
        <p:nvSpPr>
          <p:cNvPr id="48" name="Hexagon 47"/>
          <p:cNvSpPr>
            <a:spLocks noChangeAspect="1"/>
          </p:cNvSpPr>
          <p:nvPr/>
        </p:nvSpPr>
        <p:spPr>
          <a:xfrm>
            <a:off x="9141101" y="2811382"/>
            <a:ext cx="1657161" cy="1444726"/>
          </a:xfrm>
          <a:prstGeom prst="hexagon">
            <a:avLst/>
          </a:prstGeom>
          <a:solidFill>
            <a:srgbClr val="002060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Enabled System Engineering  for Industrial Major</a:t>
            </a:r>
          </a:p>
        </p:txBody>
      </p:sp>
      <p:sp>
        <p:nvSpPr>
          <p:cNvPr id="49" name="Hexagon 48"/>
          <p:cNvSpPr>
            <a:spLocks noChangeAspect="1"/>
          </p:cNvSpPr>
          <p:nvPr/>
        </p:nvSpPr>
        <p:spPr>
          <a:xfrm>
            <a:off x="5985023" y="1373063"/>
            <a:ext cx="1657161" cy="1444726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Domain Consultants</a:t>
            </a:r>
          </a:p>
        </p:txBody>
      </p:sp>
      <p:sp>
        <p:nvSpPr>
          <p:cNvPr id="50" name="Hexagon 49"/>
          <p:cNvSpPr>
            <a:spLocks noChangeAspect="1"/>
          </p:cNvSpPr>
          <p:nvPr/>
        </p:nvSpPr>
        <p:spPr>
          <a:xfrm>
            <a:off x="4702375" y="3534725"/>
            <a:ext cx="1657161" cy="1444726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System Integration Specialists</a:t>
            </a:r>
          </a:p>
        </p:txBody>
      </p:sp>
      <p:sp>
        <p:nvSpPr>
          <p:cNvPr id="51" name="Hexagon 50"/>
          <p:cNvSpPr>
            <a:spLocks noChangeAspect="1"/>
          </p:cNvSpPr>
          <p:nvPr/>
        </p:nvSpPr>
        <p:spPr>
          <a:xfrm>
            <a:off x="4702375" y="2090239"/>
            <a:ext cx="1657161" cy="1444726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Product Specialists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11946" y="1014439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642882"/>
                </a:solidFill>
              </a:rPr>
              <a:t>Capability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871106" y="1014439"/>
            <a:ext cx="137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642882"/>
                </a:solidFill>
              </a:rPr>
              <a:t>Competence</a:t>
            </a:r>
          </a:p>
        </p:txBody>
      </p:sp>
      <p:sp>
        <p:nvSpPr>
          <p:cNvPr id="54" name="Hexagon 53"/>
          <p:cNvSpPr>
            <a:spLocks noChangeAspect="1"/>
          </p:cNvSpPr>
          <p:nvPr/>
        </p:nvSpPr>
        <p:spPr>
          <a:xfrm>
            <a:off x="158876" y="4288755"/>
            <a:ext cx="1657161" cy="1444726"/>
          </a:xfrm>
          <a:prstGeom prst="hexagon">
            <a:avLst/>
          </a:prstGeom>
          <a:gradFill flip="none" rotWithShape="1">
            <a:gsLst>
              <a:gs pos="0">
                <a:srgbClr val="912F46">
                  <a:shade val="30000"/>
                  <a:satMod val="115000"/>
                </a:srgbClr>
              </a:gs>
              <a:gs pos="50000">
                <a:srgbClr val="912F46">
                  <a:shade val="67500"/>
                  <a:satMod val="115000"/>
                </a:srgbClr>
              </a:gs>
              <a:gs pos="100000">
                <a:srgbClr val="912F46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Integrated System Engineering</a:t>
            </a:r>
          </a:p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Enablement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349320" y="985487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642882"/>
                </a:solidFill>
              </a:rPr>
              <a:t>Credentials</a:t>
            </a:r>
          </a:p>
        </p:txBody>
      </p:sp>
      <p:sp>
        <p:nvSpPr>
          <p:cNvPr id="20" name="Hexagon 19"/>
          <p:cNvSpPr>
            <a:spLocks noChangeAspect="1"/>
          </p:cNvSpPr>
          <p:nvPr/>
        </p:nvSpPr>
        <p:spPr>
          <a:xfrm>
            <a:off x="10484418" y="5340266"/>
            <a:ext cx="1657161" cy="1444726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Aerospace and Defence</a:t>
            </a:r>
          </a:p>
        </p:txBody>
      </p:sp>
      <p:sp>
        <p:nvSpPr>
          <p:cNvPr id="21" name="Hexagon 20"/>
          <p:cNvSpPr>
            <a:spLocks noChangeAspect="1"/>
          </p:cNvSpPr>
          <p:nvPr/>
        </p:nvSpPr>
        <p:spPr>
          <a:xfrm>
            <a:off x="6620762" y="4569134"/>
            <a:ext cx="1657161" cy="1444726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Automotive</a:t>
            </a:r>
          </a:p>
        </p:txBody>
      </p:sp>
      <p:sp>
        <p:nvSpPr>
          <p:cNvPr id="22" name="Hexagon 21"/>
          <p:cNvSpPr>
            <a:spLocks noChangeAspect="1"/>
          </p:cNvSpPr>
          <p:nvPr/>
        </p:nvSpPr>
        <p:spPr>
          <a:xfrm>
            <a:off x="5330892" y="5323887"/>
            <a:ext cx="1657161" cy="1444726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High Tech</a:t>
            </a:r>
          </a:p>
        </p:txBody>
      </p:sp>
      <p:sp>
        <p:nvSpPr>
          <p:cNvPr id="23" name="Hexagon 22"/>
          <p:cNvSpPr>
            <a:spLocks noChangeAspect="1"/>
          </p:cNvSpPr>
          <p:nvPr/>
        </p:nvSpPr>
        <p:spPr>
          <a:xfrm>
            <a:off x="9199326" y="4588554"/>
            <a:ext cx="1657161" cy="1444726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Medical </a:t>
            </a:r>
          </a:p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Device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14043" y="4762478"/>
            <a:ext cx="120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rgbClr val="642882"/>
                </a:solidFill>
              </a:rPr>
              <a:t>Focus Area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0094" y="6015942"/>
            <a:ext cx="1027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>
                <a:solidFill>
                  <a:srgbClr val="642882"/>
                </a:solidFill>
              </a:rPr>
              <a:t>Capability </a:t>
            </a:r>
          </a:p>
          <a:p>
            <a:r>
              <a:rPr lang="en-IN" sz="1200" dirty="0">
                <a:solidFill>
                  <a:srgbClr val="642882"/>
                </a:solidFill>
              </a:rPr>
              <a:t>Under </a:t>
            </a:r>
          </a:p>
          <a:p>
            <a:r>
              <a:rPr lang="en-IN" sz="1200" dirty="0">
                <a:solidFill>
                  <a:srgbClr val="642882"/>
                </a:solidFill>
              </a:rPr>
              <a:t>Development</a:t>
            </a:r>
          </a:p>
        </p:txBody>
      </p:sp>
      <p:sp>
        <p:nvSpPr>
          <p:cNvPr id="26" name="Hexagon 25"/>
          <p:cNvSpPr>
            <a:spLocks noChangeAspect="1"/>
          </p:cNvSpPr>
          <p:nvPr/>
        </p:nvSpPr>
        <p:spPr>
          <a:xfrm>
            <a:off x="-799" y="6154862"/>
            <a:ext cx="364896" cy="318119"/>
          </a:xfrm>
          <a:prstGeom prst="hexagon">
            <a:avLst/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endParaRPr lang="en-US" sz="1600" kern="0" dirty="0">
              <a:solidFill>
                <a:srgbClr val="642882"/>
              </a:solidFill>
              <a:latin typeface="Arial Narrow" pitchFamily="34" charset="0"/>
            </a:endParaRPr>
          </a:p>
        </p:txBody>
      </p:sp>
      <p:sp>
        <p:nvSpPr>
          <p:cNvPr id="27" name="Hexagon 26"/>
          <p:cNvSpPr>
            <a:spLocks noChangeAspect="1"/>
          </p:cNvSpPr>
          <p:nvPr/>
        </p:nvSpPr>
        <p:spPr>
          <a:xfrm>
            <a:off x="1471519" y="5047116"/>
            <a:ext cx="1657161" cy="1444726"/>
          </a:xfrm>
          <a:prstGeom prst="hexagon">
            <a:avLst/>
          </a:prstGeom>
          <a:gradFill flip="none" rotWithShape="1">
            <a:gsLst>
              <a:gs pos="0">
                <a:srgbClr val="912F46">
                  <a:shade val="30000"/>
                  <a:satMod val="115000"/>
                </a:srgbClr>
              </a:gs>
              <a:gs pos="50000">
                <a:srgbClr val="912F46">
                  <a:shade val="67500"/>
                  <a:satMod val="115000"/>
                </a:srgbClr>
              </a:gs>
              <a:gs pos="100000">
                <a:srgbClr val="912F46">
                  <a:shade val="100000"/>
                  <a:satMod val="115000"/>
                </a:srgbClr>
              </a:gs>
            </a:gsLst>
            <a:lin ang="16200000" scaled="1"/>
            <a:tileRect/>
          </a:gra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ALM Reporting and Analytics Enablement</a:t>
            </a:r>
          </a:p>
        </p:txBody>
      </p:sp>
      <p:sp>
        <p:nvSpPr>
          <p:cNvPr id="28" name="Hexagon 27"/>
          <p:cNvSpPr>
            <a:spLocks noChangeAspect="1"/>
          </p:cNvSpPr>
          <p:nvPr/>
        </p:nvSpPr>
        <p:spPr>
          <a:xfrm>
            <a:off x="2733119" y="4331836"/>
            <a:ext cx="1657161" cy="1444726"/>
          </a:xfrm>
          <a:prstGeom prst="hexagon">
            <a:avLst/>
          </a:prstGeom>
          <a:solidFill>
            <a:srgbClr val="FFC000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642882"/>
                </a:solidFill>
                <a:latin typeface="Arial Narrow" pitchFamily="34" charset="0"/>
              </a:rPr>
              <a:t>IOT Support System Enablement</a:t>
            </a:r>
          </a:p>
        </p:txBody>
      </p:sp>
      <p:sp>
        <p:nvSpPr>
          <p:cNvPr id="29" name="Hexagon 28"/>
          <p:cNvSpPr>
            <a:spLocks noChangeAspect="1"/>
          </p:cNvSpPr>
          <p:nvPr/>
        </p:nvSpPr>
        <p:spPr>
          <a:xfrm>
            <a:off x="5997775" y="2814139"/>
            <a:ext cx="1657161" cy="1444726"/>
          </a:xfrm>
          <a:prstGeom prst="hexagon">
            <a:avLst/>
          </a:prstGeom>
          <a:solidFill>
            <a:schemeClr val="tx1">
              <a:lumMod val="60000"/>
              <a:lumOff val="40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Migration Specialists</a:t>
            </a:r>
          </a:p>
        </p:txBody>
      </p:sp>
      <p:sp>
        <p:nvSpPr>
          <p:cNvPr id="30" name="Hexagon 29"/>
          <p:cNvSpPr>
            <a:spLocks noChangeAspect="1"/>
          </p:cNvSpPr>
          <p:nvPr/>
        </p:nvSpPr>
        <p:spPr>
          <a:xfrm>
            <a:off x="7916626" y="5325154"/>
            <a:ext cx="1657161" cy="1444726"/>
          </a:xfrm>
          <a:prstGeom prst="hexagon">
            <a:avLst/>
          </a:prstGeom>
          <a:solidFill>
            <a:schemeClr val="accent5">
              <a:lumMod val="75000"/>
            </a:schemeClr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>
              <a:defRPr/>
            </a:pPr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Industrial</a:t>
            </a:r>
          </a:p>
        </p:txBody>
      </p:sp>
      <p:sp>
        <p:nvSpPr>
          <p:cNvPr id="31" name="Hexagon 30"/>
          <p:cNvSpPr>
            <a:spLocks noChangeAspect="1"/>
          </p:cNvSpPr>
          <p:nvPr/>
        </p:nvSpPr>
        <p:spPr>
          <a:xfrm>
            <a:off x="7815554" y="2070349"/>
            <a:ext cx="1657161" cy="1444726"/>
          </a:xfrm>
          <a:prstGeom prst="hexagon">
            <a:avLst/>
          </a:prstGeom>
          <a:solidFill>
            <a:srgbClr val="002060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/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Requirement Mgmt. tool migration for global Energy System Integrator</a:t>
            </a:r>
          </a:p>
        </p:txBody>
      </p:sp>
      <p:sp>
        <p:nvSpPr>
          <p:cNvPr id="32" name="Hexagon 31"/>
          <p:cNvSpPr>
            <a:spLocks noChangeAspect="1"/>
          </p:cNvSpPr>
          <p:nvPr/>
        </p:nvSpPr>
        <p:spPr>
          <a:xfrm>
            <a:off x="10441319" y="3506007"/>
            <a:ext cx="1657161" cy="1444726"/>
          </a:xfrm>
          <a:prstGeom prst="hexagon">
            <a:avLst/>
          </a:prstGeom>
          <a:solidFill>
            <a:srgbClr val="002060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/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ALM tool migration </a:t>
            </a:r>
          </a:p>
          <a:p>
            <a:pPr algn="ctr"/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for Global  High-Tech  manufacturer </a:t>
            </a:r>
          </a:p>
        </p:txBody>
      </p:sp>
      <p:sp>
        <p:nvSpPr>
          <p:cNvPr id="34" name="Hexagon 33"/>
          <p:cNvSpPr>
            <a:spLocks noChangeAspect="1"/>
          </p:cNvSpPr>
          <p:nvPr/>
        </p:nvSpPr>
        <p:spPr>
          <a:xfrm>
            <a:off x="10459127" y="2059670"/>
            <a:ext cx="1657161" cy="1444726"/>
          </a:xfrm>
          <a:prstGeom prst="hexagon">
            <a:avLst/>
          </a:prstGeom>
          <a:solidFill>
            <a:srgbClr val="002060"/>
          </a:solidFill>
          <a:ln w="25400" cap="flat" cmpd="sng" algn="ctr">
            <a:solidFill>
              <a:srgbClr val="FFFFF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rtlCol="0" anchor="ctr"/>
          <a:lstStyle/>
          <a:p>
            <a:pPr algn="ctr"/>
            <a:r>
              <a:rPr lang="en-US" sz="1600" kern="0" dirty="0">
                <a:solidFill>
                  <a:srgbClr val="FFFFFF"/>
                </a:solidFill>
                <a:latin typeface="Arial Narrow" pitchFamily="34" charset="0"/>
              </a:rPr>
              <a:t>Integrated System Engineering for Automotive OEM</a:t>
            </a:r>
          </a:p>
        </p:txBody>
      </p:sp>
    </p:spTree>
    <p:extLst>
      <p:ext uri="{BB962C8B-B14F-4D97-AF65-F5344CB8AC3E}">
        <p14:creationId xmlns:p14="http://schemas.microsoft.com/office/powerpoint/2010/main" val="2071780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 Service Offering Portfolio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F2EA8-35F1-4A35-9763-13466C1417DD}" type="slidenum">
              <a:rPr lang="en-IN" smtClean="0">
                <a:solidFill>
                  <a:srgbClr val="000000">
                    <a:lumMod val="10000"/>
                  </a:srgbClr>
                </a:solidFill>
              </a:rPr>
              <a:pPr/>
              <a:t>4</a:t>
            </a:fld>
            <a:endParaRPr lang="en-IN">
              <a:solidFill>
                <a:srgbClr val="000000">
                  <a:lumMod val="10000"/>
                </a:srgb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" y="1104900"/>
            <a:ext cx="3851899" cy="8763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90998" y="1104899"/>
            <a:ext cx="3838919" cy="8763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24190" y="1314196"/>
            <a:ext cx="14462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2F2F2"/>
                </a:solidFill>
              </a:rPr>
              <a:t>Consulting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15264" y="1314194"/>
            <a:ext cx="20730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2F2F2"/>
                </a:solidFill>
              </a:rPr>
              <a:t>Implementation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213" y="1104899"/>
            <a:ext cx="3640896" cy="8763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6999" y="4188460"/>
            <a:ext cx="3775700" cy="8763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8213" y="4175399"/>
            <a:ext cx="3640895" cy="8763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30" y="4162332"/>
            <a:ext cx="3862886" cy="8763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09520" y="3771211"/>
            <a:ext cx="3435470" cy="870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642882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53533" y="1314194"/>
            <a:ext cx="27013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2F2F2"/>
                </a:solidFill>
              </a:rPr>
              <a:t>Upgrade &amp; Migration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2417" y="4385036"/>
            <a:ext cx="2504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2F2F2"/>
                </a:solidFill>
              </a:rPr>
              <a:t>Application Support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58263" y="4380047"/>
            <a:ext cx="14793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2F2F2"/>
                </a:solidFill>
              </a:rPr>
              <a:t>Integration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254492" y="4392208"/>
            <a:ext cx="19207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rgbClr val="F2F2F2"/>
                </a:solidFill>
              </a:rPr>
              <a:t>Next Gen ALM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-278268" y="1949907"/>
            <a:ext cx="43374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Need Assessment</a:t>
            </a:r>
            <a:endParaRPr lang="en-US" sz="2400" dirty="0">
              <a:solidFill>
                <a:srgbClr val="642882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Product Evaluation &amp; Selection</a:t>
            </a:r>
            <a:endParaRPr lang="en-US" sz="2400" dirty="0">
              <a:solidFill>
                <a:srgbClr val="642882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Product Deployment Roadmap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Application Portfolio Rationalization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002084" y="1936836"/>
            <a:ext cx="34531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System Configurations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Application Customization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Training &amp; Adoption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Performance Tuning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44676" y="1928940"/>
            <a:ext cx="3706464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System Upgrade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Legacy System Migration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Enterprise System Migration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177158" y="4187074"/>
            <a:ext cx="315983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Run-team Support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Shared Service Support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Packaged Support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>
              <a:solidFill>
                <a:srgbClr val="64288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29916" y="5011242"/>
            <a:ext cx="4144276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Integrated System Engineering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Model Based System Engineering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IOT support platform enablement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rgbClr val="642882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237089" y="3779927"/>
            <a:ext cx="3435470" cy="870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642882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391092" y="3779927"/>
            <a:ext cx="3435470" cy="87086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642882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99129" y="5059501"/>
            <a:ext cx="368722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ALM Integration with PLM systems</a:t>
            </a:r>
            <a:endParaRPr lang="en-US" sz="2400" dirty="0">
              <a:solidFill>
                <a:srgbClr val="642882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642882"/>
                </a:solidFill>
              </a:rPr>
              <a:t>ALM platform Integration with </a:t>
            </a:r>
          </a:p>
          <a:p>
            <a:r>
              <a:rPr lang="en-US" dirty="0">
                <a:solidFill>
                  <a:srgbClr val="642882"/>
                </a:solidFill>
              </a:rPr>
              <a:t>     Application development tools</a:t>
            </a:r>
            <a:endParaRPr lang="en-US" sz="2400" dirty="0">
              <a:solidFill>
                <a:srgbClr val="6428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615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7832"/>
            <a:ext cx="10515600" cy="630471"/>
          </a:xfrm>
        </p:spPr>
        <p:txBody>
          <a:bodyPr>
            <a:normAutofit/>
          </a:bodyPr>
          <a:lstStyle/>
          <a:p>
            <a:r>
              <a:rPr lang="en-US" sz="3000" dirty="0"/>
              <a:t>System Engineering Approach: Product Development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22CA-4A86-4D5F-AFD9-225E749C466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64" y="1043617"/>
            <a:ext cx="7536153" cy="4390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19700" y="1202442"/>
            <a:ext cx="399102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Approach Requirement: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Followed almost by all organization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Seamless Integration across functions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Bi Directional traceability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Closed loop Process enablement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NPD frameworks Compliance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dirty="0"/>
              <a:t>TS / ISO / ASPICE/ CMM 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93883" y="4024483"/>
            <a:ext cx="470481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Current Challenges:</a:t>
            </a:r>
          </a:p>
          <a:p>
            <a:endParaRPr lang="en-US" u="sng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Point based solution enabling functional silos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Lost bi directional traceability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Process discontinuity across functions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NPD framework compliance on paper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Enabling Mechatronic environment, how??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Best Practice deployment??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58353" y="5629463"/>
            <a:ext cx="209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Organizational Need</a:t>
            </a:r>
          </a:p>
        </p:txBody>
      </p:sp>
    </p:spTree>
    <p:extLst>
      <p:ext uri="{BB962C8B-B14F-4D97-AF65-F5344CB8AC3E}">
        <p14:creationId xmlns:p14="http://schemas.microsoft.com/office/powerpoint/2010/main" val="8517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4117"/>
            <a:ext cx="9966960" cy="707886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sz="2700" dirty="0"/>
              <a:t>System Engineering Enablement: Windchill- Integrity Integration: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991" y="1376517"/>
            <a:ext cx="9462875" cy="5087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2815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4812"/>
            <a:ext cx="9668435" cy="699247"/>
          </a:xfrm>
        </p:spPr>
        <p:txBody>
          <a:bodyPr>
            <a:normAutofit fontScale="90000"/>
          </a:bodyPr>
          <a:lstStyle/>
          <a:p>
            <a:r>
              <a:rPr lang="en-US" sz="3000" dirty="0"/>
              <a:t>Interface Microsystem: Project Objective, Approach and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02186" y="1848391"/>
            <a:ext cx="5719485" cy="5285854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Requirement Management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Managing Requirement Life cycle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Closed loop Requirement Traceability</a:t>
            </a:r>
          </a:p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Software Life cycle Management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Source Code Management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Software Configuration Management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Build/Release/Deployment Management</a:t>
            </a:r>
          </a:p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Test Management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Issue and Defect Management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Test Plan, Test case, Test Result Management</a:t>
            </a:r>
          </a:p>
          <a:p>
            <a:r>
              <a:rPr lang="en-US" sz="1800" b="1" dirty="0">
                <a:solidFill>
                  <a:schemeClr val="tx1"/>
                </a:solidFill>
                <a:latin typeface="+mn-lt"/>
              </a:rPr>
              <a:t>Enterprise Integration with 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Windchill PDMlink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+mn-lt"/>
              </a:rPr>
              <a:t>Development Platform- ECLIPSE, Visual Studio</a:t>
            </a:r>
          </a:p>
          <a:p>
            <a:pPr marL="381000" lvl="1" indent="0">
              <a:buNone/>
            </a:pPr>
            <a:endParaRPr lang="en-US" sz="1800" dirty="0">
              <a:solidFill>
                <a:schemeClr val="tx1"/>
              </a:solidFill>
              <a:latin typeface="+mn-lt"/>
            </a:endParaRPr>
          </a:p>
          <a:p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800" b="1" dirty="0">
                <a:solidFill>
                  <a:schemeClr val="tx1"/>
                </a:solidFill>
                <a:latin typeface="+mn-lt"/>
              </a:rPr>
              <a:t>ASPICE 3 level / ISO26262 standards Compliance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4472" y="1261704"/>
            <a:ext cx="49121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Objective/ Goal: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Enable System Engineering approach for </a:t>
            </a:r>
          </a:p>
          <a:p>
            <a:r>
              <a:rPr lang="en-US" dirty="0"/>
              <a:t>      product development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Enable ASPICE Level 3 compliance for Software </a:t>
            </a:r>
          </a:p>
          <a:p>
            <a:r>
              <a:rPr lang="en-US" dirty="0"/>
              <a:t>      Development processes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Enable ISO 26262 (Product Safety)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8113" y="4343401"/>
            <a:ext cx="542340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How: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Deploy Application Life Cycle Management System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Integration with NPD platform (Windchill)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Enable System driven Product Safety life cycle Mgmt.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60459" y="1290918"/>
            <a:ext cx="1915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Project Scope</a:t>
            </a:r>
          </a:p>
        </p:txBody>
      </p:sp>
    </p:spTree>
    <p:extLst>
      <p:ext uri="{BB962C8B-B14F-4D97-AF65-F5344CB8AC3E}">
        <p14:creationId xmlns:p14="http://schemas.microsoft.com/office/powerpoint/2010/main" val="56970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Automotive SPICE Process Reference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BA22CA-4A86-4D5F-AFD9-225E749C466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142999"/>
            <a:ext cx="8909332" cy="534398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07950" y="1142999"/>
            <a:ext cx="225425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A- </a:t>
            </a:r>
            <a:r>
              <a:rPr lang="en-US" sz="2200" b="1" dirty="0"/>
              <a:t>Automotive</a:t>
            </a:r>
          </a:p>
          <a:p>
            <a:pPr marL="0" indent="0">
              <a:buNone/>
            </a:pPr>
            <a:r>
              <a:rPr lang="en-US" sz="2200" dirty="0"/>
              <a:t>S- </a:t>
            </a:r>
            <a:r>
              <a:rPr lang="en-US" sz="2200" b="1" dirty="0"/>
              <a:t>Software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P- </a:t>
            </a:r>
            <a:r>
              <a:rPr lang="en-US" sz="2200" b="1" dirty="0"/>
              <a:t>Process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I-</a:t>
            </a:r>
            <a:r>
              <a:rPr lang="en-US" sz="2200" b="1" dirty="0"/>
              <a:t> Improvement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C-</a:t>
            </a:r>
            <a:r>
              <a:rPr lang="en-US" sz="2200" b="1" dirty="0"/>
              <a:t> Capability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E-</a:t>
            </a:r>
            <a:r>
              <a:rPr lang="en-US" sz="2200" b="1" dirty="0"/>
              <a:t> Determination</a:t>
            </a:r>
            <a:endParaRPr lang="en-US" sz="22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718300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6486982"/>
            <a:ext cx="6820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ASPICE PRM Framework : Process Life Cycle- Process Groups-Processes</a:t>
            </a:r>
          </a:p>
        </p:txBody>
      </p:sp>
    </p:spTree>
    <p:extLst>
      <p:ext uri="{BB962C8B-B14F-4D97-AF65-F5344CB8AC3E}">
        <p14:creationId xmlns:p14="http://schemas.microsoft.com/office/powerpoint/2010/main" val="80654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00" y="177264"/>
            <a:ext cx="9588500" cy="736734"/>
          </a:xfrm>
        </p:spPr>
        <p:txBody>
          <a:bodyPr>
            <a:normAutofit fontScale="90000"/>
          </a:bodyPr>
          <a:lstStyle/>
          <a:p>
            <a:r>
              <a:rPr lang="en-US" dirty="0"/>
              <a:t>Windchill 10.1 Requirements Management Integration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876300" y="6423868"/>
            <a:ext cx="1025922" cy="153888"/>
          </a:xfrm>
          <a:prstGeom prst="rect">
            <a:avLst/>
          </a:prstGeom>
        </p:spPr>
        <p:txBody>
          <a:bodyPr/>
          <a:lstStyle/>
          <a:p>
            <a:r>
              <a:rPr lang="en-IN"/>
              <a:t>©2015 ITC Infotech</a:t>
            </a:r>
            <a:endParaRPr lang="en-IN" dirty="0"/>
          </a:p>
        </p:txBody>
      </p:sp>
      <p:sp>
        <p:nvSpPr>
          <p:cNvPr id="5" name="AutoShape 12"/>
          <p:cNvSpPr>
            <a:spLocks noChangeArrowheads="1"/>
          </p:cNvSpPr>
          <p:nvPr/>
        </p:nvSpPr>
        <p:spPr bwMode="auto">
          <a:xfrm>
            <a:off x="4691786" y="2071595"/>
            <a:ext cx="4870837" cy="4266556"/>
          </a:xfrm>
          <a:prstGeom prst="roundRect">
            <a:avLst>
              <a:gd name="adj" fmla="val 10167"/>
            </a:avLst>
          </a:prstGeom>
          <a:solidFill>
            <a:schemeClr val="bg1"/>
          </a:solidFill>
          <a:ln w="63500">
            <a:solidFill>
              <a:schemeClr val="accent1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/>
              <a:ea typeface="MS PGothic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784" y="2201094"/>
            <a:ext cx="1168990" cy="1455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2"/>
          <p:cNvSpPr>
            <a:spLocks noChangeArrowheads="1"/>
          </p:cNvSpPr>
          <p:nvPr/>
        </p:nvSpPr>
        <p:spPr bwMode="auto">
          <a:xfrm>
            <a:off x="5379085" y="3605942"/>
            <a:ext cx="914400" cy="22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Section</a:t>
            </a: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5948450" y="3998525"/>
            <a:ext cx="9144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Requirement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5948450" y="4291150"/>
            <a:ext cx="9144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Requirement</a:t>
            </a:r>
          </a:p>
        </p:txBody>
      </p:sp>
      <p:cxnSp>
        <p:nvCxnSpPr>
          <p:cNvPr id="10" name="Elbow Connector 9"/>
          <p:cNvCxnSpPr>
            <a:cxnSpLocks noChangeShapeType="1"/>
            <a:stCxn id="7" idx="2"/>
            <a:endCxn id="9" idx="1"/>
          </p:cNvCxnSpPr>
          <p:nvPr/>
        </p:nvCxnSpPr>
        <p:spPr bwMode="auto">
          <a:xfrm rot="16200000" flipH="1">
            <a:off x="5606913" y="4063914"/>
            <a:ext cx="570908" cy="11216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" name="Elbow Connector 10"/>
          <p:cNvCxnSpPr>
            <a:cxnSpLocks noChangeShapeType="1"/>
            <a:stCxn id="7" idx="2"/>
            <a:endCxn id="8" idx="1"/>
          </p:cNvCxnSpPr>
          <p:nvPr/>
        </p:nvCxnSpPr>
        <p:spPr bwMode="auto">
          <a:xfrm rot="16200000" flipH="1">
            <a:off x="5753227" y="3917601"/>
            <a:ext cx="278283" cy="11216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pic>
        <p:nvPicPr>
          <p:cNvPr id="12" name="Picture 11" descr="SNAG-0002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57" y="3823137"/>
            <a:ext cx="1110480" cy="1232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209725" y="2452273"/>
            <a:ext cx="914400" cy="228600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End Item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7720265" y="2757073"/>
            <a:ext cx="9144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End Item or Part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8238425" y="3061873"/>
            <a:ext cx="9144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Part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8238425" y="3366673"/>
            <a:ext cx="9144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Part</a:t>
            </a:r>
          </a:p>
        </p:txBody>
      </p:sp>
      <p:sp>
        <p:nvSpPr>
          <p:cNvPr id="17" name="Rectangle 12"/>
          <p:cNvSpPr>
            <a:spLocks noChangeArrowheads="1"/>
          </p:cNvSpPr>
          <p:nvPr/>
        </p:nvSpPr>
        <p:spPr bwMode="auto">
          <a:xfrm>
            <a:off x="7720265" y="3671473"/>
            <a:ext cx="914400" cy="228600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End Item or Part</a:t>
            </a:r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8238425" y="3976273"/>
            <a:ext cx="9144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Part</a:t>
            </a:r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8238425" y="4281073"/>
            <a:ext cx="9144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Part</a:t>
            </a:r>
          </a:p>
        </p:txBody>
      </p:sp>
      <p:cxnSp>
        <p:nvCxnSpPr>
          <p:cNvPr id="20" name="Elbow Connector 23"/>
          <p:cNvCxnSpPr>
            <a:cxnSpLocks noChangeShapeType="1"/>
          </p:cNvCxnSpPr>
          <p:nvPr/>
        </p:nvCxnSpPr>
        <p:spPr bwMode="auto">
          <a:xfrm rot="16200000" flipH="1">
            <a:off x="7598187" y="2749930"/>
            <a:ext cx="190500" cy="52387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1" name="Elbow Connector 26"/>
          <p:cNvCxnSpPr>
            <a:cxnSpLocks noChangeShapeType="1"/>
          </p:cNvCxnSpPr>
          <p:nvPr/>
        </p:nvCxnSpPr>
        <p:spPr bwMode="auto">
          <a:xfrm rot="16200000" flipH="1">
            <a:off x="7140987" y="3207130"/>
            <a:ext cx="1104900" cy="52387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2" name="Elbow Connector 29"/>
          <p:cNvCxnSpPr>
            <a:cxnSpLocks noChangeShapeType="1"/>
          </p:cNvCxnSpPr>
          <p:nvPr/>
        </p:nvCxnSpPr>
        <p:spPr bwMode="auto">
          <a:xfrm rot="16200000" flipH="1">
            <a:off x="8112537" y="3049967"/>
            <a:ext cx="190500" cy="61913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3" name="Elbow Connector 32"/>
          <p:cNvCxnSpPr>
            <a:cxnSpLocks noChangeShapeType="1"/>
          </p:cNvCxnSpPr>
          <p:nvPr/>
        </p:nvCxnSpPr>
        <p:spPr bwMode="auto">
          <a:xfrm rot="16200000" flipH="1">
            <a:off x="7960137" y="3202367"/>
            <a:ext cx="495300" cy="61913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4" name="Elbow Connector 35"/>
          <p:cNvCxnSpPr>
            <a:cxnSpLocks noChangeShapeType="1"/>
          </p:cNvCxnSpPr>
          <p:nvPr/>
        </p:nvCxnSpPr>
        <p:spPr bwMode="auto">
          <a:xfrm rot="16200000" flipH="1">
            <a:off x="8112537" y="3964367"/>
            <a:ext cx="190500" cy="61913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5" name="Elbow Connector 38"/>
          <p:cNvCxnSpPr>
            <a:cxnSpLocks noChangeShapeType="1"/>
          </p:cNvCxnSpPr>
          <p:nvPr/>
        </p:nvCxnSpPr>
        <p:spPr bwMode="auto">
          <a:xfrm rot="16200000" flipH="1">
            <a:off x="7960137" y="4116767"/>
            <a:ext cx="495300" cy="61913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6" name="Rectangle 12"/>
          <p:cNvSpPr>
            <a:spLocks noChangeArrowheads="1"/>
          </p:cNvSpPr>
          <p:nvPr/>
        </p:nvSpPr>
        <p:spPr bwMode="auto">
          <a:xfrm>
            <a:off x="6844880" y="4584064"/>
            <a:ext cx="774193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Verification</a:t>
            </a: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6830250" y="4881549"/>
            <a:ext cx="788823" cy="228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Verification</a:t>
            </a: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8407898" y="4671223"/>
            <a:ext cx="9144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Document</a:t>
            </a: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8407898" y="4976023"/>
            <a:ext cx="914400" cy="228600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Part</a:t>
            </a:r>
          </a:p>
        </p:txBody>
      </p:sp>
      <p:sp>
        <p:nvSpPr>
          <p:cNvPr id="30" name="Rectangle 12"/>
          <p:cNvSpPr>
            <a:spLocks noChangeArrowheads="1"/>
          </p:cNvSpPr>
          <p:nvPr/>
        </p:nvSpPr>
        <p:spPr bwMode="auto">
          <a:xfrm>
            <a:off x="8407898" y="5280823"/>
            <a:ext cx="9144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Document</a:t>
            </a:r>
          </a:p>
        </p:txBody>
      </p:sp>
      <p:cxnSp>
        <p:nvCxnSpPr>
          <p:cNvPr id="31" name="Curved Connector 30"/>
          <p:cNvCxnSpPr>
            <a:cxnSpLocks noChangeShapeType="1"/>
            <a:stCxn id="26" idx="1"/>
            <a:endCxn id="9" idx="2"/>
          </p:cNvCxnSpPr>
          <p:nvPr/>
        </p:nvCxnSpPr>
        <p:spPr bwMode="auto">
          <a:xfrm rot="10800000">
            <a:off x="6405652" y="4519750"/>
            <a:ext cx="439229" cy="178614"/>
          </a:xfrm>
          <a:prstGeom prst="curvedConnector2">
            <a:avLst/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cxnSp>
        <p:nvCxnSpPr>
          <p:cNvPr id="32" name="Curved Connector 31"/>
          <p:cNvCxnSpPr>
            <a:cxnSpLocks noChangeShapeType="1"/>
            <a:stCxn id="27" idx="1"/>
            <a:endCxn id="9" idx="2"/>
          </p:cNvCxnSpPr>
          <p:nvPr/>
        </p:nvCxnSpPr>
        <p:spPr bwMode="auto">
          <a:xfrm rot="10800000">
            <a:off x="6405652" y="4519752"/>
            <a:ext cx="424599" cy="476099"/>
          </a:xfrm>
          <a:prstGeom prst="curvedConnector2">
            <a:avLst/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cxnSp>
        <p:nvCxnSpPr>
          <p:cNvPr id="33" name="Curved Connector 32"/>
          <p:cNvCxnSpPr>
            <a:cxnSpLocks noChangeShapeType="1"/>
            <a:stCxn id="28" idx="1"/>
            <a:endCxn id="26" idx="3"/>
          </p:cNvCxnSpPr>
          <p:nvPr/>
        </p:nvCxnSpPr>
        <p:spPr bwMode="auto">
          <a:xfrm rot="10800000">
            <a:off x="7619072" y="4698366"/>
            <a:ext cx="788826" cy="87159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cxnSp>
        <p:nvCxnSpPr>
          <p:cNvPr id="34" name="Curved Connector 33"/>
          <p:cNvCxnSpPr>
            <a:cxnSpLocks noChangeShapeType="1"/>
            <a:stCxn id="29" idx="1"/>
            <a:endCxn id="26" idx="3"/>
          </p:cNvCxnSpPr>
          <p:nvPr/>
        </p:nvCxnSpPr>
        <p:spPr bwMode="auto">
          <a:xfrm rot="10800000">
            <a:off x="7619072" y="4698366"/>
            <a:ext cx="788826" cy="391959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cxnSp>
        <p:nvCxnSpPr>
          <p:cNvPr id="35" name="Curved Connector 34"/>
          <p:cNvCxnSpPr>
            <a:cxnSpLocks noChangeShapeType="1"/>
            <a:stCxn id="30" idx="1"/>
            <a:endCxn id="26" idx="3"/>
          </p:cNvCxnSpPr>
          <p:nvPr/>
        </p:nvCxnSpPr>
        <p:spPr bwMode="auto">
          <a:xfrm rot="10800000">
            <a:off x="7619072" y="4698366"/>
            <a:ext cx="788826" cy="696759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cxnSp>
        <p:nvCxnSpPr>
          <p:cNvPr id="36" name="Curved Connector 35"/>
          <p:cNvCxnSpPr>
            <a:cxnSpLocks noChangeShapeType="1"/>
            <a:stCxn id="75" idx="3"/>
            <a:endCxn id="13" idx="1"/>
          </p:cNvCxnSpPr>
          <p:nvPr/>
        </p:nvCxnSpPr>
        <p:spPr bwMode="auto">
          <a:xfrm>
            <a:off x="5695167" y="2457865"/>
            <a:ext cx="1514559" cy="108708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cxnSp>
        <p:nvCxnSpPr>
          <p:cNvPr id="37" name="Curved Connector 36"/>
          <p:cNvCxnSpPr>
            <a:cxnSpLocks noChangeShapeType="1"/>
            <a:stCxn id="61" idx="3"/>
            <a:endCxn id="17" idx="1"/>
          </p:cNvCxnSpPr>
          <p:nvPr/>
        </p:nvCxnSpPr>
        <p:spPr bwMode="auto">
          <a:xfrm>
            <a:off x="6293485" y="2970441"/>
            <a:ext cx="1426780" cy="815332"/>
          </a:xfrm>
          <a:prstGeom prst="curvedConnector3">
            <a:avLst>
              <a:gd name="adj1" fmla="val 76661"/>
            </a:avLst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cxnSp>
        <p:nvCxnSpPr>
          <p:cNvPr id="38" name="Curved Connector 37"/>
          <p:cNvCxnSpPr>
            <a:cxnSpLocks noChangeShapeType="1"/>
            <a:stCxn id="18" idx="1"/>
            <a:endCxn id="61" idx="3"/>
          </p:cNvCxnSpPr>
          <p:nvPr/>
        </p:nvCxnSpPr>
        <p:spPr bwMode="auto">
          <a:xfrm rot="10800000">
            <a:off x="6293485" y="2970441"/>
            <a:ext cx="1944940" cy="1120132"/>
          </a:xfrm>
          <a:prstGeom prst="curvedConnector3">
            <a:avLst>
              <a:gd name="adj1" fmla="val 71815"/>
            </a:avLst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sp>
        <p:nvSpPr>
          <p:cNvPr id="39" name="Rectangle 38"/>
          <p:cNvSpPr/>
          <p:nvPr/>
        </p:nvSpPr>
        <p:spPr bwMode="auto">
          <a:xfrm>
            <a:off x="6978309" y="3096620"/>
            <a:ext cx="448056" cy="228600"/>
          </a:xfrm>
          <a:prstGeom prst="rect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eaLnBrk="0" hangingPunct="0">
              <a:lnSpc>
                <a:spcPct val="85000"/>
              </a:lnSpc>
              <a:buClr>
                <a:srgbClr val="FF6600"/>
              </a:buClr>
              <a:buSzPct val="140000"/>
              <a:defRPr/>
            </a:pPr>
            <a:r>
              <a:rPr lang="en-US" sz="900" i="1" dirty="0">
                <a:solidFill>
                  <a:srgbClr val="000000"/>
                </a:solidFill>
                <a:latin typeface="Arial"/>
                <a:ea typeface="MS PGothic"/>
              </a:rPr>
              <a:t>Allocate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6199196" y="2361307"/>
            <a:ext cx="448056" cy="228600"/>
          </a:xfrm>
          <a:prstGeom prst="rect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eaLnBrk="0" hangingPunct="0">
              <a:lnSpc>
                <a:spcPct val="85000"/>
              </a:lnSpc>
              <a:buClr>
                <a:srgbClr val="FF6600"/>
              </a:buClr>
              <a:buSzPct val="140000"/>
              <a:defRPr/>
            </a:pPr>
            <a:r>
              <a:rPr lang="en-US" sz="900" i="1" dirty="0">
                <a:solidFill>
                  <a:srgbClr val="000000"/>
                </a:solidFill>
                <a:latin typeface="Arial"/>
                <a:ea typeface="MS PGothic"/>
              </a:rPr>
              <a:t>Allocate</a:t>
            </a:r>
          </a:p>
        </p:txBody>
      </p:sp>
      <p:sp>
        <p:nvSpPr>
          <p:cNvPr id="41" name="Rounded Rectangle 40"/>
          <p:cNvSpPr/>
          <p:nvPr/>
        </p:nvSpPr>
        <p:spPr bwMode="auto">
          <a:xfrm>
            <a:off x="6725696" y="3664159"/>
            <a:ext cx="448056" cy="228600"/>
          </a:xfrm>
          <a:prstGeom prst="roundRect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eaLnBrk="0" hangingPunct="0">
              <a:lnSpc>
                <a:spcPct val="85000"/>
              </a:lnSpc>
              <a:buClr>
                <a:srgbClr val="FF6600"/>
              </a:buClr>
              <a:buSzPct val="140000"/>
              <a:defRPr/>
            </a:pPr>
            <a:r>
              <a:rPr lang="en-US" sz="900" i="1" dirty="0">
                <a:solidFill>
                  <a:srgbClr val="000000"/>
                </a:solidFill>
                <a:latin typeface="Arial"/>
                <a:ea typeface="MS PGothic"/>
              </a:rPr>
              <a:t>Satisfy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254035" y="4848611"/>
            <a:ext cx="448056" cy="228600"/>
          </a:xfrm>
          <a:prstGeom prst="rect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eaLnBrk="0" hangingPunct="0">
              <a:lnSpc>
                <a:spcPct val="85000"/>
              </a:lnSpc>
              <a:buClr>
                <a:srgbClr val="FF6600"/>
              </a:buClr>
              <a:buSzPct val="140000"/>
              <a:defRPr/>
            </a:pPr>
            <a:r>
              <a:rPr lang="en-US" sz="900" i="1" dirty="0">
                <a:solidFill>
                  <a:srgbClr val="000000"/>
                </a:solidFill>
                <a:latin typeface="Arial"/>
                <a:ea typeface="MS PGothic"/>
              </a:rPr>
              <a:t>Verify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7778446" y="4896770"/>
            <a:ext cx="448056" cy="228600"/>
          </a:xfrm>
          <a:prstGeom prst="rect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eaLnBrk="0" hangingPunct="0">
              <a:lnSpc>
                <a:spcPct val="85000"/>
              </a:lnSpc>
              <a:buClr>
                <a:srgbClr val="FF6600"/>
              </a:buClr>
              <a:buSzPct val="140000"/>
              <a:defRPr/>
            </a:pPr>
            <a:r>
              <a:rPr lang="en-US" sz="900" i="1" dirty="0">
                <a:solidFill>
                  <a:srgbClr val="000000"/>
                </a:solidFill>
                <a:latin typeface="Arial"/>
                <a:ea typeface="MS PGothic"/>
              </a:rPr>
              <a:t>Satisfy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333" t="11595" r="8333" b="5071"/>
          <a:stretch>
            <a:fillRect/>
          </a:stretch>
        </p:blipFill>
        <p:spPr bwMode="auto">
          <a:xfrm>
            <a:off x="1448073" y="3758507"/>
            <a:ext cx="514865" cy="51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7409" y="2112655"/>
            <a:ext cx="463297" cy="46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Rectangle 12"/>
          <p:cNvSpPr>
            <a:spLocks noChangeArrowheads="1"/>
          </p:cNvSpPr>
          <p:nvPr/>
        </p:nvSpPr>
        <p:spPr bwMode="auto">
          <a:xfrm>
            <a:off x="2724001" y="2581196"/>
            <a:ext cx="914400" cy="228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Specification</a:t>
            </a:r>
          </a:p>
        </p:txBody>
      </p:sp>
      <p:sp>
        <p:nvSpPr>
          <p:cNvPr id="47" name="Rectangle 12"/>
          <p:cNvSpPr>
            <a:spLocks noChangeArrowheads="1"/>
          </p:cNvSpPr>
          <p:nvPr/>
        </p:nvSpPr>
        <p:spPr bwMode="auto">
          <a:xfrm>
            <a:off x="3234541" y="2885996"/>
            <a:ext cx="914400" cy="22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Section</a:t>
            </a:r>
          </a:p>
        </p:txBody>
      </p:sp>
      <p:sp>
        <p:nvSpPr>
          <p:cNvPr id="48" name="Rectangle 12"/>
          <p:cNvSpPr>
            <a:spLocks noChangeArrowheads="1"/>
          </p:cNvSpPr>
          <p:nvPr/>
        </p:nvSpPr>
        <p:spPr bwMode="auto">
          <a:xfrm>
            <a:off x="3489361" y="3190796"/>
            <a:ext cx="9144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Requirement</a:t>
            </a:r>
          </a:p>
        </p:txBody>
      </p:sp>
      <p:sp>
        <p:nvSpPr>
          <p:cNvPr id="49" name="Rectangle 12"/>
          <p:cNvSpPr>
            <a:spLocks noChangeArrowheads="1"/>
          </p:cNvSpPr>
          <p:nvPr/>
        </p:nvSpPr>
        <p:spPr bwMode="auto">
          <a:xfrm>
            <a:off x="3489361" y="3466336"/>
            <a:ext cx="9144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Requirement</a:t>
            </a:r>
          </a:p>
        </p:txBody>
      </p:sp>
      <p:sp>
        <p:nvSpPr>
          <p:cNvPr id="50" name="Rectangle 12"/>
          <p:cNvSpPr>
            <a:spLocks noChangeArrowheads="1"/>
          </p:cNvSpPr>
          <p:nvPr/>
        </p:nvSpPr>
        <p:spPr bwMode="auto">
          <a:xfrm>
            <a:off x="3234541" y="3756506"/>
            <a:ext cx="914400" cy="228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Section</a:t>
            </a:r>
          </a:p>
        </p:txBody>
      </p:sp>
      <p:sp>
        <p:nvSpPr>
          <p:cNvPr id="51" name="Rectangle 12"/>
          <p:cNvSpPr>
            <a:spLocks noChangeArrowheads="1"/>
          </p:cNvSpPr>
          <p:nvPr/>
        </p:nvSpPr>
        <p:spPr bwMode="auto">
          <a:xfrm>
            <a:off x="3511306" y="4053991"/>
            <a:ext cx="9144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Requirement</a:t>
            </a:r>
          </a:p>
        </p:txBody>
      </p:sp>
      <p:sp>
        <p:nvSpPr>
          <p:cNvPr id="52" name="Rectangle 12"/>
          <p:cNvSpPr>
            <a:spLocks noChangeArrowheads="1"/>
          </p:cNvSpPr>
          <p:nvPr/>
        </p:nvSpPr>
        <p:spPr bwMode="auto">
          <a:xfrm>
            <a:off x="3511306" y="4358791"/>
            <a:ext cx="914400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Requirement</a:t>
            </a:r>
          </a:p>
        </p:txBody>
      </p:sp>
      <p:cxnSp>
        <p:nvCxnSpPr>
          <p:cNvPr id="53" name="Elbow Connector 23"/>
          <p:cNvCxnSpPr>
            <a:cxnSpLocks noChangeShapeType="1"/>
            <a:stCxn id="46" idx="2"/>
            <a:endCxn id="47" idx="1"/>
          </p:cNvCxnSpPr>
          <p:nvPr/>
        </p:nvCxnSpPr>
        <p:spPr bwMode="auto">
          <a:xfrm rot="16200000" flipH="1">
            <a:off x="3112621" y="2878376"/>
            <a:ext cx="190500" cy="53340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Elbow Connector 26"/>
          <p:cNvCxnSpPr>
            <a:cxnSpLocks noChangeShapeType="1"/>
            <a:stCxn id="46" idx="2"/>
            <a:endCxn id="50" idx="1"/>
          </p:cNvCxnSpPr>
          <p:nvPr/>
        </p:nvCxnSpPr>
        <p:spPr bwMode="auto">
          <a:xfrm rot="16200000" flipH="1">
            <a:off x="2677366" y="3313631"/>
            <a:ext cx="1061010" cy="53340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5" name="Elbow Connector 29"/>
          <p:cNvCxnSpPr>
            <a:cxnSpLocks noChangeShapeType="1"/>
          </p:cNvCxnSpPr>
          <p:nvPr/>
        </p:nvCxnSpPr>
        <p:spPr bwMode="auto">
          <a:xfrm rot="16200000" flipH="1">
            <a:off x="3371264" y="3180002"/>
            <a:ext cx="190500" cy="6032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6" name="Elbow Connector 32"/>
          <p:cNvCxnSpPr>
            <a:cxnSpLocks noChangeShapeType="1"/>
            <a:endCxn id="49" idx="1"/>
          </p:cNvCxnSpPr>
          <p:nvPr/>
        </p:nvCxnSpPr>
        <p:spPr bwMode="auto">
          <a:xfrm rot="16200000" flipH="1">
            <a:off x="3229995" y="3321270"/>
            <a:ext cx="465722" cy="53010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7" name="Elbow Connector 35"/>
          <p:cNvCxnSpPr>
            <a:cxnSpLocks noChangeShapeType="1"/>
          </p:cNvCxnSpPr>
          <p:nvPr/>
        </p:nvCxnSpPr>
        <p:spPr bwMode="auto">
          <a:xfrm rot="16200000" flipH="1">
            <a:off x="3385894" y="4043197"/>
            <a:ext cx="190500" cy="6032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8" name="Elbow Connector 38"/>
          <p:cNvCxnSpPr>
            <a:cxnSpLocks noChangeShapeType="1"/>
          </p:cNvCxnSpPr>
          <p:nvPr/>
        </p:nvCxnSpPr>
        <p:spPr bwMode="auto">
          <a:xfrm rot="16200000" flipH="1">
            <a:off x="3233494" y="4195597"/>
            <a:ext cx="495300" cy="6032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59" name="Rectangle 12"/>
          <p:cNvSpPr>
            <a:spLocks noChangeArrowheads="1"/>
          </p:cNvSpPr>
          <p:nvPr/>
        </p:nvSpPr>
        <p:spPr bwMode="auto">
          <a:xfrm>
            <a:off x="3517403" y="4628237"/>
            <a:ext cx="904941" cy="228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Requirement</a:t>
            </a:r>
          </a:p>
        </p:txBody>
      </p:sp>
      <p:cxnSp>
        <p:nvCxnSpPr>
          <p:cNvPr id="60" name="Elbow Connector 38"/>
          <p:cNvCxnSpPr>
            <a:cxnSpLocks noChangeShapeType="1"/>
          </p:cNvCxnSpPr>
          <p:nvPr/>
        </p:nvCxnSpPr>
        <p:spPr bwMode="auto">
          <a:xfrm rot="16200000" flipH="1">
            <a:off x="3079556" y="4348581"/>
            <a:ext cx="808636" cy="67056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1" name="Rectangle 12"/>
          <p:cNvSpPr>
            <a:spLocks noChangeArrowheads="1"/>
          </p:cNvSpPr>
          <p:nvPr/>
        </p:nvSpPr>
        <p:spPr bwMode="auto">
          <a:xfrm>
            <a:off x="5379085" y="2856141"/>
            <a:ext cx="9144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Requirement</a:t>
            </a:r>
          </a:p>
        </p:txBody>
      </p:sp>
      <p:cxnSp>
        <p:nvCxnSpPr>
          <p:cNvPr id="62" name="Elbow Connector 26"/>
          <p:cNvCxnSpPr>
            <a:cxnSpLocks noChangeShapeType="1"/>
            <a:endCxn id="61" idx="1"/>
          </p:cNvCxnSpPr>
          <p:nvPr/>
        </p:nvCxnSpPr>
        <p:spPr bwMode="auto">
          <a:xfrm rot="16200000" flipH="1">
            <a:off x="5054526" y="2645880"/>
            <a:ext cx="508001" cy="141120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63" name="Rectangle 12"/>
          <p:cNvSpPr>
            <a:spLocks noChangeArrowheads="1"/>
          </p:cNvSpPr>
          <p:nvPr/>
        </p:nvSpPr>
        <p:spPr bwMode="auto">
          <a:xfrm>
            <a:off x="5379085" y="3196298"/>
            <a:ext cx="9144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Requirement</a:t>
            </a:r>
          </a:p>
        </p:txBody>
      </p:sp>
      <p:cxnSp>
        <p:nvCxnSpPr>
          <p:cNvPr id="64" name="Elbow Connector 26"/>
          <p:cNvCxnSpPr>
            <a:cxnSpLocks noChangeShapeType="1"/>
            <a:endCxn id="7" idx="1"/>
          </p:cNvCxnSpPr>
          <p:nvPr/>
        </p:nvCxnSpPr>
        <p:spPr bwMode="auto">
          <a:xfrm rot="16200000" flipH="1">
            <a:off x="4679625" y="3020781"/>
            <a:ext cx="1257803" cy="141119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" name="Elbow Connector 26"/>
          <p:cNvCxnSpPr>
            <a:cxnSpLocks noChangeShapeType="1"/>
            <a:endCxn id="63" idx="1"/>
          </p:cNvCxnSpPr>
          <p:nvPr/>
        </p:nvCxnSpPr>
        <p:spPr bwMode="auto">
          <a:xfrm rot="16200000" flipH="1">
            <a:off x="4884447" y="2815959"/>
            <a:ext cx="848159" cy="141119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6" name="Curved Connector 65"/>
          <p:cNvCxnSpPr>
            <a:cxnSpLocks noChangeShapeType="1"/>
            <a:stCxn id="75" idx="1"/>
            <a:endCxn id="46" idx="3"/>
          </p:cNvCxnSpPr>
          <p:nvPr/>
        </p:nvCxnSpPr>
        <p:spPr bwMode="auto">
          <a:xfrm rot="10800000" flipV="1">
            <a:off x="3638403" y="2457865"/>
            <a:ext cx="1142365" cy="237631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cxnSp>
        <p:nvCxnSpPr>
          <p:cNvPr id="67" name="Curved Connector 66"/>
          <p:cNvCxnSpPr>
            <a:cxnSpLocks noChangeShapeType="1"/>
            <a:stCxn id="61" idx="1"/>
            <a:endCxn id="48" idx="3"/>
          </p:cNvCxnSpPr>
          <p:nvPr/>
        </p:nvCxnSpPr>
        <p:spPr bwMode="auto">
          <a:xfrm rot="10800000" flipV="1">
            <a:off x="4403761" y="2970441"/>
            <a:ext cx="975324" cy="334655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cxnSp>
        <p:nvCxnSpPr>
          <p:cNvPr id="68" name="Curved Connector 67"/>
          <p:cNvCxnSpPr>
            <a:cxnSpLocks noChangeShapeType="1"/>
            <a:stCxn id="61" idx="1"/>
            <a:endCxn id="59" idx="3"/>
          </p:cNvCxnSpPr>
          <p:nvPr/>
        </p:nvCxnSpPr>
        <p:spPr bwMode="auto">
          <a:xfrm rot="10800000" flipV="1">
            <a:off x="4422343" y="2970441"/>
            <a:ext cx="956742" cy="1772096"/>
          </a:xfrm>
          <a:prstGeom prst="curvedConnector3">
            <a:avLst>
              <a:gd name="adj1" fmla="val 50000"/>
            </a:avLst>
          </a:prstGeom>
          <a:noFill/>
          <a:ln w="19050" algn="ctr">
            <a:solidFill>
              <a:srgbClr val="92D050"/>
            </a:solidFill>
            <a:prstDash val="sysDash"/>
            <a:round/>
            <a:headEnd type="diamond" w="med" len="med"/>
            <a:tailEnd type="triangle" w="med" len="med"/>
          </a:ln>
        </p:spPr>
      </p:cxnSp>
      <p:sp>
        <p:nvSpPr>
          <p:cNvPr id="69" name="Rectangle 68"/>
          <p:cNvSpPr/>
          <p:nvPr/>
        </p:nvSpPr>
        <p:spPr bwMode="auto">
          <a:xfrm>
            <a:off x="4034634" y="2432771"/>
            <a:ext cx="448056" cy="228600"/>
          </a:xfrm>
          <a:prstGeom prst="rect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eaLnBrk="0" hangingPunct="0">
              <a:lnSpc>
                <a:spcPct val="85000"/>
              </a:lnSpc>
              <a:buClr>
                <a:srgbClr val="FF6600"/>
              </a:buClr>
              <a:buSzPct val="140000"/>
              <a:defRPr/>
            </a:pPr>
            <a:r>
              <a:rPr lang="en-US" sz="900" i="1" dirty="0">
                <a:solidFill>
                  <a:srgbClr val="000000"/>
                </a:solidFill>
                <a:latin typeface="Arial"/>
                <a:ea typeface="MS PGothic"/>
              </a:rPr>
              <a:t>Derive</a:t>
            </a:r>
          </a:p>
        </p:txBody>
      </p:sp>
      <p:sp>
        <p:nvSpPr>
          <p:cNvPr id="70" name="Rectangle 69"/>
          <p:cNvSpPr/>
          <p:nvPr/>
        </p:nvSpPr>
        <p:spPr bwMode="auto">
          <a:xfrm>
            <a:off x="4691785" y="3053343"/>
            <a:ext cx="448056" cy="228600"/>
          </a:xfrm>
          <a:prstGeom prst="rect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eaLnBrk="0" hangingPunct="0">
              <a:lnSpc>
                <a:spcPct val="85000"/>
              </a:lnSpc>
              <a:buClr>
                <a:srgbClr val="FF6600"/>
              </a:buClr>
              <a:buSzPct val="140000"/>
              <a:defRPr/>
            </a:pPr>
            <a:r>
              <a:rPr lang="en-US" sz="900" i="1" dirty="0">
                <a:solidFill>
                  <a:srgbClr val="000000"/>
                </a:solidFill>
                <a:latin typeface="Arial"/>
                <a:ea typeface="MS PGothic"/>
              </a:rPr>
              <a:t>Derive</a:t>
            </a:r>
          </a:p>
        </p:txBody>
      </p:sp>
      <p:sp>
        <p:nvSpPr>
          <p:cNvPr id="71" name="Rectangle 12"/>
          <p:cNvSpPr>
            <a:spLocks noChangeArrowheads="1"/>
          </p:cNvSpPr>
          <p:nvPr/>
        </p:nvSpPr>
        <p:spPr bwMode="auto">
          <a:xfrm>
            <a:off x="3669802" y="4795267"/>
            <a:ext cx="1234132" cy="228600"/>
          </a:xfrm>
          <a:prstGeom prst="rect">
            <a:avLst/>
          </a:prstGeom>
          <a:solidFill>
            <a:srgbClr val="FF99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i="1" dirty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Requirement A.2</a:t>
            </a:r>
          </a:p>
        </p:txBody>
      </p:sp>
      <p:sp>
        <p:nvSpPr>
          <p:cNvPr id="72" name="Rectangle 12"/>
          <p:cNvSpPr>
            <a:spLocks noChangeArrowheads="1"/>
          </p:cNvSpPr>
          <p:nvPr/>
        </p:nvSpPr>
        <p:spPr bwMode="auto">
          <a:xfrm>
            <a:off x="3822202" y="4947667"/>
            <a:ext cx="1234132" cy="228600"/>
          </a:xfrm>
          <a:prstGeom prst="rect">
            <a:avLst/>
          </a:prstGeom>
          <a:solidFill>
            <a:srgbClr val="FF9900"/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i="1" dirty="0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rPr>
              <a:t>Requirement B.1</a:t>
            </a:r>
          </a:p>
        </p:txBody>
      </p:sp>
      <p:sp>
        <p:nvSpPr>
          <p:cNvPr id="73" name="Oval 129"/>
          <p:cNvSpPr>
            <a:spLocks noChangeArrowheads="1"/>
          </p:cNvSpPr>
          <p:nvPr/>
        </p:nvSpPr>
        <p:spPr bwMode="auto">
          <a:xfrm>
            <a:off x="4854099" y="4874898"/>
            <a:ext cx="738672" cy="402884"/>
          </a:xfrm>
          <a:prstGeom prst="ellipse">
            <a:avLst/>
          </a:prstGeom>
          <a:solidFill>
            <a:srgbClr val="FF9900"/>
          </a:solidFill>
          <a:ln w="19050" algn="ctr">
            <a:solidFill>
              <a:schemeClr val="bg1"/>
            </a:solidFill>
            <a:round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</p:spPr>
        <p:txBody>
          <a:bodyPr wrap="none" lIns="0" tIns="0" rIns="0" bIns="0" anchor="ctr" anchorCtr="1"/>
          <a:lstStyle/>
          <a:p>
            <a:pPr algn="ctr">
              <a:lnSpc>
                <a:spcPct val="90000"/>
              </a:lnSpc>
              <a:defRPr/>
            </a:pPr>
            <a:r>
              <a:rPr lang="en-US" sz="1400" b="1" dirty="0">
                <a:solidFill>
                  <a:srgbClr val="FFFFFF"/>
                </a:solidFill>
                <a:latin typeface="Arial Narrow" pitchFamily="34" charset="0"/>
                <a:ea typeface="MS PGothic"/>
              </a:rPr>
              <a:t>Change</a:t>
            </a:r>
          </a:p>
        </p:txBody>
      </p:sp>
      <p:sp>
        <p:nvSpPr>
          <p:cNvPr id="74" name="Oval 130"/>
          <p:cNvSpPr>
            <a:spLocks noChangeArrowheads="1"/>
          </p:cNvSpPr>
          <p:nvPr/>
        </p:nvSpPr>
        <p:spPr bwMode="auto">
          <a:xfrm>
            <a:off x="5380640" y="2834488"/>
            <a:ext cx="907085" cy="248717"/>
          </a:xfrm>
          <a:prstGeom prst="rect">
            <a:avLst/>
          </a:prstGeom>
          <a:noFill/>
          <a:ln w="50800" cmpd="sng">
            <a:solidFill>
              <a:srgbClr val="FF9900"/>
            </a:solidFill>
            <a:round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algn="ctr"/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75" name="Rectangle 12"/>
          <p:cNvSpPr>
            <a:spLocks noChangeArrowheads="1"/>
          </p:cNvSpPr>
          <p:nvPr/>
        </p:nvSpPr>
        <p:spPr bwMode="auto">
          <a:xfrm>
            <a:off x="4780766" y="2343565"/>
            <a:ext cx="914400" cy="228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6350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none" lIns="92075" tIns="46038" rIns="92075" bIns="46038" anchor="ctr"/>
          <a:lstStyle/>
          <a:p>
            <a:pPr eaLnBrk="0" hangingPunct="0">
              <a:defRPr/>
            </a:pPr>
            <a:r>
              <a:rPr lang="en-US" sz="1000" dirty="0">
                <a:solidFill>
                  <a:srgbClr val="000000"/>
                </a:solidFill>
                <a:latin typeface="Calibri" pitchFamily="34" charset="0"/>
                <a:ea typeface="ＭＳ Ｐゴシック" pitchFamily="34" charset="-128"/>
              </a:rPr>
              <a:t>Specification</a:t>
            </a:r>
          </a:p>
        </p:txBody>
      </p:sp>
      <p:sp>
        <p:nvSpPr>
          <p:cNvPr id="76" name="Rounded Rectangle 75"/>
          <p:cNvSpPr/>
          <p:nvPr/>
        </p:nvSpPr>
        <p:spPr bwMode="auto">
          <a:xfrm>
            <a:off x="727515" y="1073152"/>
            <a:ext cx="2282343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An </a:t>
            </a:r>
            <a:r>
              <a:rPr lang="en-US" sz="1400" b="1" u="sng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integral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 part of Windchill</a:t>
            </a:r>
          </a:p>
        </p:txBody>
      </p:sp>
      <p:sp>
        <p:nvSpPr>
          <p:cNvPr id="77" name="Rounded Rectangle 76"/>
          <p:cNvSpPr/>
          <p:nvPr/>
        </p:nvSpPr>
        <p:spPr bwMode="auto">
          <a:xfrm>
            <a:off x="3075695" y="1073152"/>
            <a:ext cx="2649319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u="sng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Define &amp; Capture 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Requirements</a:t>
            </a:r>
          </a:p>
        </p:txBody>
      </p:sp>
      <p:sp>
        <p:nvSpPr>
          <p:cNvPr id="78" name="Rounded Rectangle 77"/>
          <p:cNvSpPr/>
          <p:nvPr/>
        </p:nvSpPr>
        <p:spPr bwMode="auto">
          <a:xfrm>
            <a:off x="5812794" y="1073152"/>
            <a:ext cx="1845870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u="sng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Trace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 Requirements</a:t>
            </a:r>
          </a:p>
        </p:txBody>
      </p:sp>
      <p:sp>
        <p:nvSpPr>
          <p:cNvPr id="79" name="Rounded Rectangle 78"/>
          <p:cNvSpPr/>
          <p:nvPr/>
        </p:nvSpPr>
        <p:spPr bwMode="auto">
          <a:xfrm>
            <a:off x="5592772" y="1546681"/>
            <a:ext cx="1912925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u="sng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Control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 Requirements</a:t>
            </a:r>
          </a:p>
        </p:txBody>
      </p:sp>
      <p:sp>
        <p:nvSpPr>
          <p:cNvPr id="80" name="Rounded Rectangle 79"/>
          <p:cNvSpPr/>
          <p:nvPr/>
        </p:nvSpPr>
        <p:spPr bwMode="auto">
          <a:xfrm>
            <a:off x="7748404" y="1073152"/>
            <a:ext cx="1883665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u="sng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Verify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 Requirements</a:t>
            </a:r>
          </a:p>
        </p:txBody>
      </p:sp>
      <p:sp>
        <p:nvSpPr>
          <p:cNvPr id="81" name="Rounded Rectangle 80"/>
          <p:cNvSpPr/>
          <p:nvPr/>
        </p:nvSpPr>
        <p:spPr bwMode="auto">
          <a:xfrm>
            <a:off x="785278" y="1546681"/>
            <a:ext cx="2433526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u="sng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Collaborate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 on Requirements</a:t>
            </a:r>
          </a:p>
        </p:txBody>
      </p:sp>
      <p:sp>
        <p:nvSpPr>
          <p:cNvPr id="82" name="Rounded Rectangle 81"/>
          <p:cNvSpPr/>
          <p:nvPr/>
        </p:nvSpPr>
        <p:spPr bwMode="auto">
          <a:xfrm>
            <a:off x="3327388" y="1546681"/>
            <a:ext cx="2151481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u="sng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Report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 on Requirements</a:t>
            </a:r>
          </a:p>
        </p:txBody>
      </p:sp>
      <p:sp>
        <p:nvSpPr>
          <p:cNvPr id="83" name="Rounded Rectangle 82"/>
          <p:cNvSpPr/>
          <p:nvPr/>
        </p:nvSpPr>
        <p:spPr bwMode="auto">
          <a:xfrm>
            <a:off x="7640383" y="1546681"/>
            <a:ext cx="2033621" cy="36576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400" b="1" u="sng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Tailor</a:t>
            </a:r>
            <a:r>
              <a:rPr lang="en-US" sz="1400" dirty="0">
                <a:solidFill>
                  <a:srgbClr val="000000"/>
                </a:solidFill>
                <a:latin typeface="Arial"/>
                <a:ea typeface="MS PGothic" pitchFamily="34" charset="-128"/>
              </a:rPr>
              <a:t> for Specific Needs</a:t>
            </a:r>
          </a:p>
        </p:txBody>
      </p:sp>
      <p:sp>
        <p:nvSpPr>
          <p:cNvPr id="84" name="Oval 130"/>
          <p:cNvSpPr>
            <a:spLocks noChangeArrowheads="1"/>
          </p:cNvSpPr>
          <p:nvPr/>
        </p:nvSpPr>
        <p:spPr bwMode="auto">
          <a:xfrm>
            <a:off x="7720291" y="3652571"/>
            <a:ext cx="907085" cy="248717"/>
          </a:xfrm>
          <a:prstGeom prst="rect">
            <a:avLst/>
          </a:prstGeom>
          <a:noFill/>
          <a:ln w="50800" cmpd="sng">
            <a:solidFill>
              <a:srgbClr val="FF9900"/>
            </a:solidFill>
            <a:round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algn="ctr"/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85" name="Oval 130"/>
          <p:cNvSpPr>
            <a:spLocks noChangeArrowheads="1"/>
          </p:cNvSpPr>
          <p:nvPr/>
        </p:nvSpPr>
        <p:spPr bwMode="auto">
          <a:xfrm>
            <a:off x="8245757" y="3965908"/>
            <a:ext cx="907085" cy="248717"/>
          </a:xfrm>
          <a:prstGeom prst="rect">
            <a:avLst/>
          </a:prstGeom>
          <a:noFill/>
          <a:ln w="50800" cmpd="sng">
            <a:solidFill>
              <a:srgbClr val="FF9900"/>
            </a:solidFill>
            <a:round/>
            <a:headEnd/>
            <a:tailEnd/>
          </a:ln>
        </p:spPr>
        <p:txBody>
          <a:bodyPr wrap="square" lIns="0" rIns="0" anchor="ctr">
            <a:noAutofit/>
          </a:bodyPr>
          <a:lstStyle/>
          <a:p>
            <a:pPr algn="ctr"/>
            <a:endParaRPr lang="en-US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86" name="AutoShape 12"/>
          <p:cNvSpPr>
            <a:spLocks noChangeArrowheads="1"/>
          </p:cNvSpPr>
          <p:nvPr/>
        </p:nvSpPr>
        <p:spPr bwMode="auto">
          <a:xfrm>
            <a:off x="2413453" y="2071595"/>
            <a:ext cx="4618903" cy="4266557"/>
          </a:xfrm>
          <a:prstGeom prst="roundRect">
            <a:avLst>
              <a:gd name="adj" fmla="val 10167"/>
            </a:avLst>
          </a:prstGeom>
          <a:noFill/>
          <a:ln w="63500">
            <a:solidFill>
              <a:srgbClr val="FF0000"/>
            </a:solidFill>
            <a:headEnd/>
            <a:tailEnd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Arial"/>
              <a:ea typeface="MS PGothic"/>
            </a:endParaRPr>
          </a:p>
        </p:txBody>
      </p:sp>
      <p:sp>
        <p:nvSpPr>
          <p:cNvPr id="87" name="Left-Right Arrow 86"/>
          <p:cNvSpPr/>
          <p:nvPr/>
        </p:nvSpPr>
        <p:spPr bwMode="auto">
          <a:xfrm>
            <a:off x="1542948" y="2719262"/>
            <a:ext cx="1389888" cy="630315"/>
          </a:xfrm>
          <a:prstGeom prst="leftRightArrow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lnSpc>
                <a:spcPct val="85000"/>
              </a:lnSpc>
              <a:buClr>
                <a:srgbClr val="FF6600"/>
              </a:buClr>
              <a:buSzPct val="140000"/>
              <a:defRPr/>
            </a:pPr>
            <a:r>
              <a:rPr lang="en-US" altLang="ja-JP" sz="1000" i="1" dirty="0">
                <a:solidFill>
                  <a:srgbClr val="000000"/>
                </a:solidFill>
                <a:latin typeface="Arial"/>
                <a:ea typeface="MS PGothic"/>
              </a:rPr>
              <a:t>Export, Update &amp; Import</a:t>
            </a:r>
          </a:p>
        </p:txBody>
      </p:sp>
      <p:sp>
        <p:nvSpPr>
          <p:cNvPr id="88" name="Left-Right Arrow 87"/>
          <p:cNvSpPr/>
          <p:nvPr/>
        </p:nvSpPr>
        <p:spPr bwMode="auto">
          <a:xfrm>
            <a:off x="1735629" y="4264031"/>
            <a:ext cx="1389888" cy="630315"/>
          </a:xfrm>
          <a:prstGeom prst="leftRightArrow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0" hangingPunct="0">
              <a:lnSpc>
                <a:spcPct val="85000"/>
              </a:lnSpc>
              <a:buClr>
                <a:srgbClr val="FF6600"/>
              </a:buClr>
              <a:buSzPct val="140000"/>
              <a:defRPr/>
            </a:pPr>
            <a:r>
              <a:rPr lang="en-US" altLang="ja-JP" sz="1000" i="1" dirty="0">
                <a:solidFill>
                  <a:srgbClr val="000000"/>
                </a:solidFill>
                <a:latin typeface="Arial"/>
                <a:ea typeface="MS PGothic"/>
              </a:rPr>
              <a:t>Export, Update &amp; Import</a:t>
            </a:r>
          </a:p>
        </p:txBody>
      </p:sp>
      <p:pic>
        <p:nvPicPr>
          <p:cNvPr id="89" name="Picture 88" descr="6678_Integrity_logo-06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2546" y="5701457"/>
            <a:ext cx="1519099" cy="636559"/>
          </a:xfrm>
          <a:prstGeom prst="rect">
            <a:avLst/>
          </a:prstGeom>
        </p:spPr>
      </p:pic>
      <p:pic>
        <p:nvPicPr>
          <p:cNvPr id="90" name="Picture 2" descr=".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9038" y="5785764"/>
            <a:ext cx="1571212" cy="52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594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642882"/>
      </a:dk1>
      <a:lt1>
        <a:srgbClr val="F2F2F2"/>
      </a:lt1>
      <a:dk2>
        <a:srgbClr val="7F7F7F"/>
      </a:dk2>
      <a:lt2>
        <a:srgbClr val="FFFFFF"/>
      </a:lt2>
      <a:accent1>
        <a:srgbClr val="DFDFDF"/>
      </a:accent1>
      <a:accent2>
        <a:srgbClr val="EFEFEF"/>
      </a:accent2>
      <a:accent3>
        <a:srgbClr val="E5E5E5"/>
      </a:accent3>
      <a:accent4>
        <a:srgbClr val="DFDFDF"/>
      </a:accent4>
      <a:accent5>
        <a:srgbClr val="C8DC28"/>
      </a:accent5>
      <a:accent6>
        <a:srgbClr val="000000"/>
      </a:accent6>
      <a:hlink>
        <a:srgbClr val="E9E9E9"/>
      </a:hlink>
      <a:folHlink>
        <a:srgbClr val="7F7F7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15 ITC Infotech Template">
  <a:themeElements>
    <a:clrScheme name="ITC Infotech 2015">
      <a:dk1>
        <a:srgbClr val="000000"/>
      </a:dk1>
      <a:lt1>
        <a:srgbClr val="FFFFFF"/>
      </a:lt1>
      <a:dk2>
        <a:srgbClr val="7F7F7F"/>
      </a:dk2>
      <a:lt2>
        <a:srgbClr val="7F7F7F"/>
      </a:lt2>
      <a:accent1>
        <a:srgbClr val="C8DC28"/>
      </a:accent1>
      <a:accent2>
        <a:srgbClr val="642882"/>
      </a:accent2>
      <a:accent3>
        <a:srgbClr val="7F7F7F"/>
      </a:accent3>
      <a:accent4>
        <a:srgbClr val="E5E5E5"/>
      </a:accent4>
      <a:accent5>
        <a:srgbClr val="F2F2F2"/>
      </a:accent5>
      <a:accent6>
        <a:srgbClr val="7F7F7F"/>
      </a:accent6>
      <a:hlink>
        <a:srgbClr val="002060"/>
      </a:hlink>
      <a:folHlink>
        <a:srgbClr val="002060"/>
      </a:folHlink>
    </a:clrScheme>
    <a:fontScheme name="ITC Infotech Fonts">
      <a:majorFont>
        <a:latin typeface="Futura Hv BT"/>
        <a:ea typeface=""/>
        <a:cs typeface=""/>
      </a:majorFont>
      <a:minorFont>
        <a:latin typeface="Futura Lt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5 ITC Infotech Template" id="{0F0EA5AB-7595-4F8E-904A-6F674BAA2F94}" vid="{3D20AD07-A66A-4E9A-B2D7-C7CAC47E7159}"/>
    </a:ext>
  </a:extLst>
</a:theme>
</file>

<file path=ppt/theme/theme3.xml><?xml version="1.0" encoding="utf-8"?>
<a:theme xmlns:a="http://schemas.openxmlformats.org/drawingml/2006/main" name="3_2015 ITC Infotech Template">
  <a:themeElements>
    <a:clrScheme name="ITC Infotech 2015">
      <a:dk1>
        <a:srgbClr val="000000"/>
      </a:dk1>
      <a:lt1>
        <a:srgbClr val="FFFFFF"/>
      </a:lt1>
      <a:dk2>
        <a:srgbClr val="7F7F7F"/>
      </a:dk2>
      <a:lt2>
        <a:srgbClr val="7F7F7F"/>
      </a:lt2>
      <a:accent1>
        <a:srgbClr val="C8DC28"/>
      </a:accent1>
      <a:accent2>
        <a:srgbClr val="642882"/>
      </a:accent2>
      <a:accent3>
        <a:srgbClr val="7F7F7F"/>
      </a:accent3>
      <a:accent4>
        <a:srgbClr val="E5E5E5"/>
      </a:accent4>
      <a:accent5>
        <a:srgbClr val="F2F2F2"/>
      </a:accent5>
      <a:accent6>
        <a:srgbClr val="7F7F7F"/>
      </a:accent6>
      <a:hlink>
        <a:srgbClr val="002060"/>
      </a:hlink>
      <a:folHlink>
        <a:srgbClr val="002060"/>
      </a:folHlink>
    </a:clrScheme>
    <a:fontScheme name="ITC Infotech Fonts">
      <a:majorFont>
        <a:latin typeface="Futura Hv BT"/>
        <a:ea typeface=""/>
        <a:cs typeface=""/>
      </a:majorFont>
      <a:minorFont>
        <a:latin typeface="Futura Lt B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5 ITC Infotech Template" id="{0F0EA5AB-7595-4F8E-904A-6F674BAA2F94}" vid="{3D20AD07-A66A-4E9A-B2D7-C7CAC47E7159}"/>
    </a:ext>
  </a:extLst>
</a:theme>
</file>

<file path=ppt/theme/theme4.xml><?xml version="1.0" encoding="utf-8"?>
<a:theme xmlns:a="http://schemas.openxmlformats.org/drawingml/2006/main" name="1_Office Theme">
  <a:themeElements>
    <a:clrScheme name="Custom 2">
      <a:dk1>
        <a:srgbClr val="642882"/>
      </a:dk1>
      <a:lt1>
        <a:srgbClr val="F2F2F2"/>
      </a:lt1>
      <a:dk2>
        <a:srgbClr val="7F7F7F"/>
      </a:dk2>
      <a:lt2>
        <a:srgbClr val="FFFFFF"/>
      </a:lt2>
      <a:accent1>
        <a:srgbClr val="DFDFDF"/>
      </a:accent1>
      <a:accent2>
        <a:srgbClr val="EFEFEF"/>
      </a:accent2>
      <a:accent3>
        <a:srgbClr val="E5E5E5"/>
      </a:accent3>
      <a:accent4>
        <a:srgbClr val="DFDFDF"/>
      </a:accent4>
      <a:accent5>
        <a:srgbClr val="C8DC28"/>
      </a:accent5>
      <a:accent6>
        <a:srgbClr val="000000"/>
      </a:accent6>
      <a:hlink>
        <a:srgbClr val="E9E9E9"/>
      </a:hlink>
      <a:folHlink>
        <a:srgbClr val="7F7F7F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28792</TotalTime>
  <Words>729</Words>
  <Application>Microsoft Office PowerPoint</Application>
  <PresentationFormat>Widescreen</PresentationFormat>
  <Paragraphs>239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Arial Narrow</vt:lpstr>
      <vt:lpstr>Calibri</vt:lpstr>
      <vt:lpstr>Futura Hv BT</vt:lpstr>
      <vt:lpstr>Futura Lt BT</vt:lpstr>
      <vt:lpstr>Wingdings</vt:lpstr>
      <vt:lpstr>Wingdings 2</vt:lpstr>
      <vt:lpstr>Office Theme</vt:lpstr>
      <vt:lpstr>2015 ITC Infotech Template</vt:lpstr>
      <vt:lpstr>3_2015 ITC Infotech Template</vt:lpstr>
      <vt:lpstr>1_Office Theme</vt:lpstr>
      <vt:lpstr>ALM PTC Integrity</vt:lpstr>
      <vt:lpstr>ITC Infotech ALM at a glance</vt:lpstr>
      <vt:lpstr>ALM Practice Overview</vt:lpstr>
      <vt:lpstr>ALM Service Offering Portfolio</vt:lpstr>
      <vt:lpstr>System Engineering Approach: Product Development</vt:lpstr>
      <vt:lpstr> System Engineering Enablement: Windchill- Integrity Integration:</vt:lpstr>
      <vt:lpstr>Interface Microsystem: Project Objective, Approach and Scope</vt:lpstr>
      <vt:lpstr>Automotive SPICE Process Reference Model</vt:lpstr>
      <vt:lpstr>Windchill 10.1 Requirements Management Integration</vt:lpstr>
      <vt:lpstr>Product Scope: Windchill PDMlink/ PTC Integrity</vt:lpstr>
      <vt:lpstr>Business Benefits: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ITC Infotech</dc:title>
  <dc:creator>swati.parashar</dc:creator>
  <cp:lastModifiedBy>Abhishek Patil</cp:lastModifiedBy>
  <cp:revision>1123</cp:revision>
  <cp:lastPrinted>2015-03-25T14:52:54Z</cp:lastPrinted>
  <dcterms:created xsi:type="dcterms:W3CDTF">2015-03-13T15:04:07Z</dcterms:created>
  <dcterms:modified xsi:type="dcterms:W3CDTF">2020-01-06T09:43:57Z</dcterms:modified>
</cp:coreProperties>
</file>